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57" r:id="rId4"/>
    <p:sldId id="258" r:id="rId5"/>
    <p:sldId id="259" r:id="rId6"/>
    <p:sldId id="260" r:id="rId7"/>
    <p:sldId id="262" r:id="rId8"/>
    <p:sldId id="263" r:id="rId9"/>
    <p:sldId id="264" r:id="rId10"/>
    <p:sldId id="265" r:id="rId11"/>
    <p:sldId id="280"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00" autoAdjust="0"/>
    <p:restoredTop sz="94660"/>
  </p:normalViewPr>
  <p:slideViewPr>
    <p:cSldViewPr snapToGrid="0">
      <p:cViewPr varScale="1">
        <p:scale>
          <a:sx n="99" d="100"/>
          <a:sy n="99" d="100"/>
        </p:scale>
        <p:origin x="96" y="2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44F55-969E-FB18-55D9-D6A08554502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8BFE2CE-7920-95DB-4E03-B175343644C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11ABFB4-3957-C532-8517-6DA1A9B1B8F6}"/>
              </a:ext>
            </a:extLst>
          </p:cNvPr>
          <p:cNvSpPr>
            <a:spLocks noGrp="1"/>
          </p:cNvSpPr>
          <p:nvPr>
            <p:ph type="dt" sz="half" idx="10"/>
          </p:nvPr>
        </p:nvSpPr>
        <p:spPr/>
        <p:txBody>
          <a:bodyPr/>
          <a:lstStyle/>
          <a:p>
            <a:fld id="{5C996F1A-175B-45E8-9A55-1BA9F6D0198D}" type="datetimeFigureOut">
              <a:rPr lang="en-US" smtClean="0"/>
              <a:t>3/19/2024</a:t>
            </a:fld>
            <a:endParaRPr lang="en-US"/>
          </a:p>
        </p:txBody>
      </p:sp>
      <p:sp>
        <p:nvSpPr>
          <p:cNvPr id="5" name="Footer Placeholder 4">
            <a:extLst>
              <a:ext uri="{FF2B5EF4-FFF2-40B4-BE49-F238E27FC236}">
                <a16:creationId xmlns:a16="http://schemas.microsoft.com/office/drawing/2014/main" id="{FC678C29-FA8F-A47B-2D55-DA61CC3054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1EEBC4-B683-5FA5-3825-D43F5ECBDBD8}"/>
              </a:ext>
            </a:extLst>
          </p:cNvPr>
          <p:cNvSpPr>
            <a:spLocks noGrp="1"/>
          </p:cNvSpPr>
          <p:nvPr>
            <p:ph type="sldNum" sz="quarter" idx="12"/>
          </p:nvPr>
        </p:nvSpPr>
        <p:spPr>
          <a:xfrm>
            <a:off x="9128185" y="6356349"/>
            <a:ext cx="2743200" cy="365125"/>
          </a:xfrm>
        </p:spPr>
        <p:txBody>
          <a:bodyPr/>
          <a:lstStyle/>
          <a:p>
            <a:fld id="{DA24A786-49B1-43E8-BA36-03E5AD3CCC37}" type="slidenum">
              <a:rPr lang="en-US" smtClean="0"/>
              <a:t>‹#›</a:t>
            </a:fld>
            <a:endParaRPr lang="en-US"/>
          </a:p>
        </p:txBody>
      </p:sp>
    </p:spTree>
    <p:extLst>
      <p:ext uri="{BB962C8B-B14F-4D97-AF65-F5344CB8AC3E}">
        <p14:creationId xmlns:p14="http://schemas.microsoft.com/office/powerpoint/2010/main" val="4705196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81C9A3-EC8E-2CF3-BDE3-B69117CF783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B5B8039-E54C-11BD-5378-82F634707EA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B189E5-05A8-B142-7ADD-76C37212F9D6}"/>
              </a:ext>
            </a:extLst>
          </p:cNvPr>
          <p:cNvSpPr>
            <a:spLocks noGrp="1"/>
          </p:cNvSpPr>
          <p:nvPr>
            <p:ph type="dt" sz="half" idx="10"/>
          </p:nvPr>
        </p:nvSpPr>
        <p:spPr/>
        <p:txBody>
          <a:bodyPr/>
          <a:lstStyle/>
          <a:p>
            <a:fld id="{5C996F1A-175B-45E8-9A55-1BA9F6D0198D}" type="datetimeFigureOut">
              <a:rPr lang="en-US" smtClean="0"/>
              <a:t>3/19/2024</a:t>
            </a:fld>
            <a:endParaRPr lang="en-US"/>
          </a:p>
        </p:txBody>
      </p:sp>
      <p:sp>
        <p:nvSpPr>
          <p:cNvPr id="5" name="Footer Placeholder 4">
            <a:extLst>
              <a:ext uri="{FF2B5EF4-FFF2-40B4-BE49-F238E27FC236}">
                <a16:creationId xmlns:a16="http://schemas.microsoft.com/office/drawing/2014/main" id="{C00846A3-0EED-2A90-251D-50FA5219A3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0FC535-3004-A1C8-40D7-60620FFB7209}"/>
              </a:ext>
            </a:extLst>
          </p:cNvPr>
          <p:cNvSpPr>
            <a:spLocks noGrp="1"/>
          </p:cNvSpPr>
          <p:nvPr>
            <p:ph type="sldNum" sz="quarter" idx="12"/>
          </p:nvPr>
        </p:nvSpPr>
        <p:spPr/>
        <p:txBody>
          <a:bodyPr/>
          <a:lstStyle/>
          <a:p>
            <a:fld id="{DA24A786-49B1-43E8-BA36-03E5AD3CCC37}" type="slidenum">
              <a:rPr lang="en-US" smtClean="0"/>
              <a:t>‹#›</a:t>
            </a:fld>
            <a:endParaRPr lang="en-US"/>
          </a:p>
        </p:txBody>
      </p:sp>
    </p:spTree>
    <p:extLst>
      <p:ext uri="{BB962C8B-B14F-4D97-AF65-F5344CB8AC3E}">
        <p14:creationId xmlns:p14="http://schemas.microsoft.com/office/powerpoint/2010/main" val="23004530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50C6CA5-188D-1033-D3C8-74FA75329AB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8D5A039-69CC-3E34-F46E-0DAFD07F804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9B9C491-AB1E-9203-6BA5-C1C513B11534}"/>
              </a:ext>
            </a:extLst>
          </p:cNvPr>
          <p:cNvSpPr>
            <a:spLocks noGrp="1"/>
          </p:cNvSpPr>
          <p:nvPr>
            <p:ph type="dt" sz="half" idx="10"/>
          </p:nvPr>
        </p:nvSpPr>
        <p:spPr/>
        <p:txBody>
          <a:bodyPr/>
          <a:lstStyle/>
          <a:p>
            <a:fld id="{5C996F1A-175B-45E8-9A55-1BA9F6D0198D}" type="datetimeFigureOut">
              <a:rPr lang="en-US" smtClean="0"/>
              <a:t>3/19/2024</a:t>
            </a:fld>
            <a:endParaRPr lang="en-US"/>
          </a:p>
        </p:txBody>
      </p:sp>
      <p:sp>
        <p:nvSpPr>
          <p:cNvPr id="5" name="Footer Placeholder 4">
            <a:extLst>
              <a:ext uri="{FF2B5EF4-FFF2-40B4-BE49-F238E27FC236}">
                <a16:creationId xmlns:a16="http://schemas.microsoft.com/office/drawing/2014/main" id="{F155140F-5240-734F-B943-80F34D46BF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343FF67-D5CE-4495-0A7B-2F2500AC0B31}"/>
              </a:ext>
            </a:extLst>
          </p:cNvPr>
          <p:cNvSpPr>
            <a:spLocks noGrp="1"/>
          </p:cNvSpPr>
          <p:nvPr>
            <p:ph type="sldNum" sz="quarter" idx="12"/>
          </p:nvPr>
        </p:nvSpPr>
        <p:spPr/>
        <p:txBody>
          <a:bodyPr/>
          <a:lstStyle/>
          <a:p>
            <a:fld id="{DA24A786-49B1-43E8-BA36-03E5AD3CCC37}" type="slidenum">
              <a:rPr lang="en-US" smtClean="0"/>
              <a:t>‹#›</a:t>
            </a:fld>
            <a:endParaRPr lang="en-US"/>
          </a:p>
        </p:txBody>
      </p:sp>
    </p:spTree>
    <p:extLst>
      <p:ext uri="{BB962C8B-B14F-4D97-AF65-F5344CB8AC3E}">
        <p14:creationId xmlns:p14="http://schemas.microsoft.com/office/powerpoint/2010/main" val="3318848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5D58D-A1EA-EC13-072F-92A8436DDA4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C525B58-4360-C3CA-62A2-B0718DA4F36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382AAA-DFF8-E136-9159-7C877D36D889}"/>
              </a:ext>
            </a:extLst>
          </p:cNvPr>
          <p:cNvSpPr>
            <a:spLocks noGrp="1"/>
          </p:cNvSpPr>
          <p:nvPr>
            <p:ph type="dt" sz="half" idx="10"/>
          </p:nvPr>
        </p:nvSpPr>
        <p:spPr/>
        <p:txBody>
          <a:bodyPr/>
          <a:lstStyle/>
          <a:p>
            <a:fld id="{5C996F1A-175B-45E8-9A55-1BA9F6D0198D}" type="datetimeFigureOut">
              <a:rPr lang="en-US" smtClean="0"/>
              <a:t>3/19/2024</a:t>
            </a:fld>
            <a:endParaRPr lang="en-US"/>
          </a:p>
        </p:txBody>
      </p:sp>
      <p:sp>
        <p:nvSpPr>
          <p:cNvPr id="5" name="Footer Placeholder 4">
            <a:extLst>
              <a:ext uri="{FF2B5EF4-FFF2-40B4-BE49-F238E27FC236}">
                <a16:creationId xmlns:a16="http://schemas.microsoft.com/office/drawing/2014/main" id="{780F2FDF-5EF8-D79E-3342-0A9A4BAE0F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E656BC1-E7BB-701F-E420-795FC582FDA4}"/>
              </a:ext>
            </a:extLst>
          </p:cNvPr>
          <p:cNvSpPr>
            <a:spLocks noGrp="1"/>
          </p:cNvSpPr>
          <p:nvPr>
            <p:ph type="sldNum" sz="quarter" idx="12"/>
          </p:nvPr>
        </p:nvSpPr>
        <p:spPr/>
        <p:txBody>
          <a:bodyPr/>
          <a:lstStyle/>
          <a:p>
            <a:fld id="{DA24A786-49B1-43E8-BA36-03E5AD3CCC37}" type="slidenum">
              <a:rPr lang="en-US" smtClean="0"/>
              <a:t>‹#›</a:t>
            </a:fld>
            <a:endParaRPr lang="en-US"/>
          </a:p>
        </p:txBody>
      </p:sp>
    </p:spTree>
    <p:extLst>
      <p:ext uri="{BB962C8B-B14F-4D97-AF65-F5344CB8AC3E}">
        <p14:creationId xmlns:p14="http://schemas.microsoft.com/office/powerpoint/2010/main" val="795718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5F6C7-9377-F32F-DBA8-562E60431C3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6E76E02-0251-ACD4-D7CF-8E150C2F058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AC462DB-3CD4-9A0B-4C80-7543ED8B0590}"/>
              </a:ext>
            </a:extLst>
          </p:cNvPr>
          <p:cNvSpPr>
            <a:spLocks noGrp="1"/>
          </p:cNvSpPr>
          <p:nvPr>
            <p:ph type="dt" sz="half" idx="10"/>
          </p:nvPr>
        </p:nvSpPr>
        <p:spPr/>
        <p:txBody>
          <a:bodyPr/>
          <a:lstStyle/>
          <a:p>
            <a:fld id="{5C996F1A-175B-45E8-9A55-1BA9F6D0198D}" type="datetimeFigureOut">
              <a:rPr lang="en-US" smtClean="0"/>
              <a:t>3/19/2024</a:t>
            </a:fld>
            <a:endParaRPr lang="en-US"/>
          </a:p>
        </p:txBody>
      </p:sp>
      <p:sp>
        <p:nvSpPr>
          <p:cNvPr id="5" name="Footer Placeholder 4">
            <a:extLst>
              <a:ext uri="{FF2B5EF4-FFF2-40B4-BE49-F238E27FC236}">
                <a16:creationId xmlns:a16="http://schemas.microsoft.com/office/drawing/2014/main" id="{79CBEB1C-AE2A-BB99-C068-1DC41E51274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FB557C-214B-9A74-4468-19B807B10EB5}"/>
              </a:ext>
            </a:extLst>
          </p:cNvPr>
          <p:cNvSpPr>
            <a:spLocks noGrp="1"/>
          </p:cNvSpPr>
          <p:nvPr>
            <p:ph type="sldNum" sz="quarter" idx="12"/>
          </p:nvPr>
        </p:nvSpPr>
        <p:spPr/>
        <p:txBody>
          <a:bodyPr/>
          <a:lstStyle/>
          <a:p>
            <a:fld id="{DA24A786-49B1-43E8-BA36-03E5AD3CCC37}" type="slidenum">
              <a:rPr lang="en-US" smtClean="0"/>
              <a:t>‹#›</a:t>
            </a:fld>
            <a:endParaRPr lang="en-US"/>
          </a:p>
        </p:txBody>
      </p:sp>
    </p:spTree>
    <p:extLst>
      <p:ext uri="{BB962C8B-B14F-4D97-AF65-F5344CB8AC3E}">
        <p14:creationId xmlns:p14="http://schemas.microsoft.com/office/powerpoint/2010/main" val="24789268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B3564A-7706-3D1C-28D4-4201AFC9DB3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46BF5B4-88BA-A1A8-2814-B36A73C5559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5A8A5EB-B0DD-E3D1-D0B4-4DFCACD212A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ABE6B2E-CD0C-76D0-049E-2A19DD3C4909}"/>
              </a:ext>
            </a:extLst>
          </p:cNvPr>
          <p:cNvSpPr>
            <a:spLocks noGrp="1"/>
          </p:cNvSpPr>
          <p:nvPr>
            <p:ph type="dt" sz="half" idx="10"/>
          </p:nvPr>
        </p:nvSpPr>
        <p:spPr/>
        <p:txBody>
          <a:bodyPr/>
          <a:lstStyle/>
          <a:p>
            <a:fld id="{5C996F1A-175B-45E8-9A55-1BA9F6D0198D}" type="datetimeFigureOut">
              <a:rPr lang="en-US" smtClean="0"/>
              <a:t>3/19/2024</a:t>
            </a:fld>
            <a:endParaRPr lang="en-US"/>
          </a:p>
        </p:txBody>
      </p:sp>
      <p:sp>
        <p:nvSpPr>
          <p:cNvPr id="6" name="Footer Placeholder 5">
            <a:extLst>
              <a:ext uri="{FF2B5EF4-FFF2-40B4-BE49-F238E27FC236}">
                <a16:creationId xmlns:a16="http://schemas.microsoft.com/office/drawing/2014/main" id="{05410BEA-1144-360D-0CF2-A5967BA0B9A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1D290FD-9FDC-A6C4-5BC2-756A257DC886}"/>
              </a:ext>
            </a:extLst>
          </p:cNvPr>
          <p:cNvSpPr>
            <a:spLocks noGrp="1"/>
          </p:cNvSpPr>
          <p:nvPr>
            <p:ph type="sldNum" sz="quarter" idx="12"/>
          </p:nvPr>
        </p:nvSpPr>
        <p:spPr/>
        <p:txBody>
          <a:bodyPr/>
          <a:lstStyle/>
          <a:p>
            <a:fld id="{DA24A786-49B1-43E8-BA36-03E5AD3CCC37}" type="slidenum">
              <a:rPr lang="en-US" smtClean="0"/>
              <a:t>‹#›</a:t>
            </a:fld>
            <a:endParaRPr lang="en-US"/>
          </a:p>
        </p:txBody>
      </p:sp>
    </p:spTree>
    <p:extLst>
      <p:ext uri="{BB962C8B-B14F-4D97-AF65-F5344CB8AC3E}">
        <p14:creationId xmlns:p14="http://schemas.microsoft.com/office/powerpoint/2010/main" val="1974658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5F6999-0455-1866-E0D8-AAF217A67A8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CBC27DA-8EA0-F79F-C976-480F6E981CA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54D6B1B-5FE4-17E1-3824-2E0240698C1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71CF0EA-C36A-7647-F7B0-7362F9BAFF8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599BAB7-7DF7-9B3D-6393-2813313E6BD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69A991C-53E0-F17B-90C3-0422BC7B06E4}"/>
              </a:ext>
            </a:extLst>
          </p:cNvPr>
          <p:cNvSpPr>
            <a:spLocks noGrp="1"/>
          </p:cNvSpPr>
          <p:nvPr>
            <p:ph type="dt" sz="half" idx="10"/>
          </p:nvPr>
        </p:nvSpPr>
        <p:spPr/>
        <p:txBody>
          <a:bodyPr/>
          <a:lstStyle/>
          <a:p>
            <a:fld id="{5C996F1A-175B-45E8-9A55-1BA9F6D0198D}" type="datetimeFigureOut">
              <a:rPr lang="en-US" smtClean="0"/>
              <a:t>3/19/2024</a:t>
            </a:fld>
            <a:endParaRPr lang="en-US"/>
          </a:p>
        </p:txBody>
      </p:sp>
      <p:sp>
        <p:nvSpPr>
          <p:cNvPr id="8" name="Footer Placeholder 7">
            <a:extLst>
              <a:ext uri="{FF2B5EF4-FFF2-40B4-BE49-F238E27FC236}">
                <a16:creationId xmlns:a16="http://schemas.microsoft.com/office/drawing/2014/main" id="{0705B693-5E18-6488-1D22-53660BE14BC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735BCDC-0952-6CF7-655A-0FA929D15646}"/>
              </a:ext>
            </a:extLst>
          </p:cNvPr>
          <p:cNvSpPr>
            <a:spLocks noGrp="1"/>
          </p:cNvSpPr>
          <p:nvPr>
            <p:ph type="sldNum" sz="quarter" idx="12"/>
          </p:nvPr>
        </p:nvSpPr>
        <p:spPr/>
        <p:txBody>
          <a:bodyPr/>
          <a:lstStyle/>
          <a:p>
            <a:fld id="{DA24A786-49B1-43E8-BA36-03E5AD3CCC37}" type="slidenum">
              <a:rPr lang="en-US" smtClean="0"/>
              <a:t>‹#›</a:t>
            </a:fld>
            <a:endParaRPr lang="en-US"/>
          </a:p>
        </p:txBody>
      </p:sp>
    </p:spTree>
    <p:extLst>
      <p:ext uri="{BB962C8B-B14F-4D97-AF65-F5344CB8AC3E}">
        <p14:creationId xmlns:p14="http://schemas.microsoft.com/office/powerpoint/2010/main" val="28262972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4577D3-B5EA-7FF6-4778-9A4D1911446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9D78EC7-7168-506D-3D69-25E52771123E}"/>
              </a:ext>
            </a:extLst>
          </p:cNvPr>
          <p:cNvSpPr>
            <a:spLocks noGrp="1"/>
          </p:cNvSpPr>
          <p:nvPr>
            <p:ph type="dt" sz="half" idx="10"/>
          </p:nvPr>
        </p:nvSpPr>
        <p:spPr/>
        <p:txBody>
          <a:bodyPr/>
          <a:lstStyle/>
          <a:p>
            <a:fld id="{5C996F1A-175B-45E8-9A55-1BA9F6D0198D}" type="datetimeFigureOut">
              <a:rPr lang="en-US" smtClean="0"/>
              <a:t>3/19/2024</a:t>
            </a:fld>
            <a:endParaRPr lang="en-US"/>
          </a:p>
        </p:txBody>
      </p:sp>
      <p:sp>
        <p:nvSpPr>
          <p:cNvPr id="4" name="Footer Placeholder 3">
            <a:extLst>
              <a:ext uri="{FF2B5EF4-FFF2-40B4-BE49-F238E27FC236}">
                <a16:creationId xmlns:a16="http://schemas.microsoft.com/office/drawing/2014/main" id="{0F7655A2-C21C-511A-797A-FDD3CCEAD2B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320B75B-8CA1-914E-1D4C-497FC32AEEEE}"/>
              </a:ext>
            </a:extLst>
          </p:cNvPr>
          <p:cNvSpPr>
            <a:spLocks noGrp="1"/>
          </p:cNvSpPr>
          <p:nvPr>
            <p:ph type="sldNum" sz="quarter" idx="12"/>
          </p:nvPr>
        </p:nvSpPr>
        <p:spPr/>
        <p:txBody>
          <a:bodyPr/>
          <a:lstStyle/>
          <a:p>
            <a:fld id="{DA24A786-49B1-43E8-BA36-03E5AD3CCC37}" type="slidenum">
              <a:rPr lang="en-US" smtClean="0"/>
              <a:t>‹#›</a:t>
            </a:fld>
            <a:endParaRPr lang="en-US"/>
          </a:p>
        </p:txBody>
      </p:sp>
    </p:spTree>
    <p:extLst>
      <p:ext uri="{BB962C8B-B14F-4D97-AF65-F5344CB8AC3E}">
        <p14:creationId xmlns:p14="http://schemas.microsoft.com/office/powerpoint/2010/main" val="31234374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B80F973-6ED4-CD22-80EC-B44E375B55E9}"/>
              </a:ext>
            </a:extLst>
          </p:cNvPr>
          <p:cNvSpPr>
            <a:spLocks noGrp="1"/>
          </p:cNvSpPr>
          <p:nvPr>
            <p:ph type="dt" sz="half" idx="10"/>
          </p:nvPr>
        </p:nvSpPr>
        <p:spPr/>
        <p:txBody>
          <a:bodyPr/>
          <a:lstStyle/>
          <a:p>
            <a:fld id="{5C996F1A-175B-45E8-9A55-1BA9F6D0198D}" type="datetimeFigureOut">
              <a:rPr lang="en-US" smtClean="0"/>
              <a:t>3/19/2024</a:t>
            </a:fld>
            <a:endParaRPr lang="en-US"/>
          </a:p>
        </p:txBody>
      </p:sp>
      <p:sp>
        <p:nvSpPr>
          <p:cNvPr id="3" name="Footer Placeholder 2">
            <a:extLst>
              <a:ext uri="{FF2B5EF4-FFF2-40B4-BE49-F238E27FC236}">
                <a16:creationId xmlns:a16="http://schemas.microsoft.com/office/drawing/2014/main" id="{E1F47B62-02E2-FAF4-D6CC-E92260F3228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B97B3AE-DFB9-040D-15E8-8CD3EE187EEE}"/>
              </a:ext>
            </a:extLst>
          </p:cNvPr>
          <p:cNvSpPr>
            <a:spLocks noGrp="1"/>
          </p:cNvSpPr>
          <p:nvPr>
            <p:ph type="sldNum" sz="quarter" idx="12"/>
          </p:nvPr>
        </p:nvSpPr>
        <p:spPr/>
        <p:txBody>
          <a:bodyPr/>
          <a:lstStyle/>
          <a:p>
            <a:fld id="{DA24A786-49B1-43E8-BA36-03E5AD3CCC37}" type="slidenum">
              <a:rPr lang="en-US" smtClean="0"/>
              <a:t>‹#›</a:t>
            </a:fld>
            <a:endParaRPr lang="en-US"/>
          </a:p>
        </p:txBody>
      </p:sp>
    </p:spTree>
    <p:extLst>
      <p:ext uri="{BB962C8B-B14F-4D97-AF65-F5344CB8AC3E}">
        <p14:creationId xmlns:p14="http://schemas.microsoft.com/office/powerpoint/2010/main" val="3586029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CA1287-49A2-C864-8353-092D7D16E5B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3235AE4-FA11-FD65-014B-133F1C5A45C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7B51B87-C3E9-16D7-7A9D-803C4291B8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26765A1-5DF9-BF50-D70D-F659C69BBC77}"/>
              </a:ext>
            </a:extLst>
          </p:cNvPr>
          <p:cNvSpPr>
            <a:spLocks noGrp="1"/>
          </p:cNvSpPr>
          <p:nvPr>
            <p:ph type="dt" sz="half" idx="10"/>
          </p:nvPr>
        </p:nvSpPr>
        <p:spPr/>
        <p:txBody>
          <a:bodyPr/>
          <a:lstStyle/>
          <a:p>
            <a:fld id="{5C996F1A-175B-45E8-9A55-1BA9F6D0198D}" type="datetimeFigureOut">
              <a:rPr lang="en-US" smtClean="0"/>
              <a:t>3/19/2024</a:t>
            </a:fld>
            <a:endParaRPr lang="en-US"/>
          </a:p>
        </p:txBody>
      </p:sp>
      <p:sp>
        <p:nvSpPr>
          <p:cNvPr id="6" name="Footer Placeholder 5">
            <a:extLst>
              <a:ext uri="{FF2B5EF4-FFF2-40B4-BE49-F238E27FC236}">
                <a16:creationId xmlns:a16="http://schemas.microsoft.com/office/drawing/2014/main" id="{84FEB5FD-FF3F-9E9D-DD26-A3B045F3B8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767F67-6175-F3FC-56AC-641BDDBC1B0E}"/>
              </a:ext>
            </a:extLst>
          </p:cNvPr>
          <p:cNvSpPr>
            <a:spLocks noGrp="1"/>
          </p:cNvSpPr>
          <p:nvPr>
            <p:ph type="sldNum" sz="quarter" idx="12"/>
          </p:nvPr>
        </p:nvSpPr>
        <p:spPr/>
        <p:txBody>
          <a:bodyPr/>
          <a:lstStyle/>
          <a:p>
            <a:fld id="{DA24A786-49B1-43E8-BA36-03E5AD3CCC37}" type="slidenum">
              <a:rPr lang="en-US" smtClean="0"/>
              <a:t>‹#›</a:t>
            </a:fld>
            <a:endParaRPr lang="en-US"/>
          </a:p>
        </p:txBody>
      </p:sp>
    </p:spTree>
    <p:extLst>
      <p:ext uri="{BB962C8B-B14F-4D97-AF65-F5344CB8AC3E}">
        <p14:creationId xmlns:p14="http://schemas.microsoft.com/office/powerpoint/2010/main" val="15023441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6D1F3-EE62-BA1A-3F27-BBA3AE216A8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2A91AE7-DBDB-2C5E-B004-A05019A3F95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D8F338D-1775-125C-295C-8B8429BE56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D9219C-E2F4-3B5B-C3D6-B5AEEA351EF5}"/>
              </a:ext>
            </a:extLst>
          </p:cNvPr>
          <p:cNvSpPr>
            <a:spLocks noGrp="1"/>
          </p:cNvSpPr>
          <p:nvPr>
            <p:ph type="dt" sz="half" idx="10"/>
          </p:nvPr>
        </p:nvSpPr>
        <p:spPr/>
        <p:txBody>
          <a:bodyPr/>
          <a:lstStyle/>
          <a:p>
            <a:fld id="{5C996F1A-175B-45E8-9A55-1BA9F6D0198D}" type="datetimeFigureOut">
              <a:rPr lang="en-US" smtClean="0"/>
              <a:t>3/19/2024</a:t>
            </a:fld>
            <a:endParaRPr lang="en-US"/>
          </a:p>
        </p:txBody>
      </p:sp>
      <p:sp>
        <p:nvSpPr>
          <p:cNvPr id="6" name="Footer Placeholder 5">
            <a:extLst>
              <a:ext uri="{FF2B5EF4-FFF2-40B4-BE49-F238E27FC236}">
                <a16:creationId xmlns:a16="http://schemas.microsoft.com/office/drawing/2014/main" id="{B9743C9E-1208-A131-8115-CBB73AFDB1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05AB28F-E4BD-8B64-49B7-DC47E1B54A6F}"/>
              </a:ext>
            </a:extLst>
          </p:cNvPr>
          <p:cNvSpPr>
            <a:spLocks noGrp="1"/>
          </p:cNvSpPr>
          <p:nvPr>
            <p:ph type="sldNum" sz="quarter" idx="12"/>
          </p:nvPr>
        </p:nvSpPr>
        <p:spPr/>
        <p:txBody>
          <a:bodyPr/>
          <a:lstStyle/>
          <a:p>
            <a:fld id="{DA24A786-49B1-43E8-BA36-03E5AD3CCC37}" type="slidenum">
              <a:rPr lang="en-US" smtClean="0"/>
              <a:t>‹#›</a:t>
            </a:fld>
            <a:endParaRPr lang="en-US"/>
          </a:p>
        </p:txBody>
      </p:sp>
    </p:spTree>
    <p:extLst>
      <p:ext uri="{BB962C8B-B14F-4D97-AF65-F5344CB8AC3E}">
        <p14:creationId xmlns:p14="http://schemas.microsoft.com/office/powerpoint/2010/main" val="34703224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13810A3-8389-6400-317D-FD68F4FF836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F73D5F3-6E76-4860-0040-8085E3ED2D3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698E5D-98D2-4A6F-92C6-05E029F2B1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C996F1A-175B-45E8-9A55-1BA9F6D0198D}" type="datetimeFigureOut">
              <a:rPr lang="en-US" smtClean="0"/>
              <a:t>3/19/2024</a:t>
            </a:fld>
            <a:endParaRPr lang="en-US"/>
          </a:p>
        </p:txBody>
      </p:sp>
      <p:sp>
        <p:nvSpPr>
          <p:cNvPr id="5" name="Footer Placeholder 4">
            <a:extLst>
              <a:ext uri="{FF2B5EF4-FFF2-40B4-BE49-F238E27FC236}">
                <a16:creationId xmlns:a16="http://schemas.microsoft.com/office/drawing/2014/main" id="{F2F259BA-163E-FB7A-30D4-32D7EDEED2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C2ED9A5D-C44F-DBEB-14AD-80C89A8D21B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A24A786-49B1-43E8-BA36-03E5AD3CCC37}" type="slidenum">
              <a:rPr lang="en-US" smtClean="0"/>
              <a:t>‹#›</a:t>
            </a:fld>
            <a:endParaRPr lang="en-US"/>
          </a:p>
        </p:txBody>
      </p:sp>
    </p:spTree>
    <p:extLst>
      <p:ext uri="{BB962C8B-B14F-4D97-AF65-F5344CB8AC3E}">
        <p14:creationId xmlns:p14="http://schemas.microsoft.com/office/powerpoint/2010/main" val="2306945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1.xml"/><Relationship Id="rId4" Type="http://schemas.openxmlformats.org/officeDocument/2006/relationships/image" Target="../media/image26.png"/></Relationships>
</file>

<file path=ppt/slides/_rels/slide21.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6FA9C-7BA5-0F4D-68BE-022F041E7688}"/>
              </a:ext>
            </a:extLst>
          </p:cNvPr>
          <p:cNvSpPr>
            <a:spLocks noGrp="1"/>
          </p:cNvSpPr>
          <p:nvPr>
            <p:ph type="ctrTitle"/>
          </p:nvPr>
        </p:nvSpPr>
        <p:spPr>
          <a:xfrm>
            <a:off x="115503" y="0"/>
            <a:ext cx="11723571" cy="346509"/>
          </a:xfrm>
        </p:spPr>
        <p:txBody>
          <a:bodyPr>
            <a:normAutofit fontScale="90000"/>
          </a:bodyPr>
          <a:lstStyle/>
          <a:p>
            <a:r>
              <a:rPr lang="en-US" sz="2000" dirty="0"/>
              <a:t>Steps to obtain tau by curve fit</a:t>
            </a:r>
          </a:p>
        </p:txBody>
      </p:sp>
      <p:sp>
        <p:nvSpPr>
          <p:cNvPr id="9" name="TextBox 8">
            <a:extLst>
              <a:ext uri="{FF2B5EF4-FFF2-40B4-BE49-F238E27FC236}">
                <a16:creationId xmlns:a16="http://schemas.microsoft.com/office/drawing/2014/main" id="{CF3DA0D0-AF34-C493-51A5-CE1174AB2DB2}"/>
              </a:ext>
            </a:extLst>
          </p:cNvPr>
          <p:cNvSpPr txBox="1"/>
          <p:nvPr/>
        </p:nvSpPr>
        <p:spPr>
          <a:xfrm>
            <a:off x="0" y="240944"/>
            <a:ext cx="12192000" cy="738664"/>
          </a:xfrm>
          <a:prstGeom prst="rect">
            <a:avLst/>
          </a:prstGeom>
          <a:noFill/>
        </p:spPr>
        <p:txBody>
          <a:bodyPr wrap="square" rtlCol="0">
            <a:spAutoFit/>
          </a:bodyPr>
          <a:lstStyle/>
          <a:p>
            <a:r>
              <a:rPr lang="en-US" sz="1400" dirty="0"/>
              <a:t>1. Make a scatter plot of the photoresistor response data with columns A and B in the data file. Change the x-axis so that only one cycle of the photoresistor response for the  LED on and the LED off as shown. Later we will work on improving the quality of this plot for placing it in publications and homework reports.</a:t>
            </a:r>
            <a:br>
              <a:rPr lang="en-US" sz="1400" dirty="0"/>
            </a:br>
            <a:endParaRPr lang="en-US" sz="1400" dirty="0"/>
          </a:p>
        </p:txBody>
      </p:sp>
      <p:grpSp>
        <p:nvGrpSpPr>
          <p:cNvPr id="22" name="Group 21">
            <a:extLst>
              <a:ext uri="{FF2B5EF4-FFF2-40B4-BE49-F238E27FC236}">
                <a16:creationId xmlns:a16="http://schemas.microsoft.com/office/drawing/2014/main" id="{374DF211-E76D-6A76-23A9-68363E778416}"/>
              </a:ext>
            </a:extLst>
          </p:cNvPr>
          <p:cNvGrpSpPr/>
          <p:nvPr/>
        </p:nvGrpSpPr>
        <p:grpSpPr>
          <a:xfrm>
            <a:off x="1449777" y="1321353"/>
            <a:ext cx="8460285" cy="5114053"/>
            <a:chOff x="2235699" y="979608"/>
            <a:chExt cx="8460285" cy="5114053"/>
          </a:xfrm>
        </p:grpSpPr>
        <p:pic>
          <p:nvPicPr>
            <p:cNvPr id="17" name="Picture 16">
              <a:extLst>
                <a:ext uri="{FF2B5EF4-FFF2-40B4-BE49-F238E27FC236}">
                  <a16:creationId xmlns:a16="http://schemas.microsoft.com/office/drawing/2014/main" id="{8E8D7866-2531-8094-1239-8485F6C6C7BF}"/>
                </a:ext>
              </a:extLst>
            </p:cNvPr>
            <p:cNvPicPr>
              <a:picLocks noChangeAspect="1"/>
            </p:cNvPicPr>
            <p:nvPr/>
          </p:nvPicPr>
          <p:blipFill>
            <a:blip r:embed="rId2"/>
            <a:stretch>
              <a:fillRect/>
            </a:stretch>
          </p:blipFill>
          <p:spPr>
            <a:xfrm>
              <a:off x="2235699" y="979608"/>
              <a:ext cx="8460285" cy="5114053"/>
            </a:xfrm>
            <a:prstGeom prst="rect">
              <a:avLst/>
            </a:prstGeom>
          </p:spPr>
        </p:pic>
        <p:sp>
          <p:nvSpPr>
            <p:cNvPr id="20" name="TextBox 19">
              <a:extLst>
                <a:ext uri="{FF2B5EF4-FFF2-40B4-BE49-F238E27FC236}">
                  <a16:creationId xmlns:a16="http://schemas.microsoft.com/office/drawing/2014/main" id="{1F0ACF21-A1B6-0D16-4DC3-1A367FCD0B08}"/>
                </a:ext>
              </a:extLst>
            </p:cNvPr>
            <p:cNvSpPr txBox="1"/>
            <p:nvPr/>
          </p:nvSpPr>
          <p:spPr>
            <a:xfrm>
              <a:off x="3990110" y="4974743"/>
              <a:ext cx="587020" cy="646331"/>
            </a:xfrm>
            <a:prstGeom prst="rect">
              <a:avLst/>
            </a:prstGeom>
            <a:noFill/>
          </p:spPr>
          <p:txBody>
            <a:bodyPr wrap="none" rtlCol="0">
              <a:spAutoFit/>
            </a:bodyPr>
            <a:lstStyle/>
            <a:p>
              <a:pPr algn="ctr"/>
              <a:r>
                <a:rPr lang="en-US" dirty="0"/>
                <a:t>LED</a:t>
              </a:r>
              <a:br>
                <a:rPr lang="en-US" dirty="0"/>
              </a:br>
              <a:r>
                <a:rPr lang="en-US" dirty="0"/>
                <a:t>ON</a:t>
              </a:r>
            </a:p>
          </p:txBody>
        </p:sp>
        <p:sp>
          <p:nvSpPr>
            <p:cNvPr id="21" name="TextBox 20">
              <a:extLst>
                <a:ext uri="{FF2B5EF4-FFF2-40B4-BE49-F238E27FC236}">
                  <a16:creationId xmlns:a16="http://schemas.microsoft.com/office/drawing/2014/main" id="{08876037-462A-1ADE-AC71-F276E78A6B5B}"/>
                </a:ext>
              </a:extLst>
            </p:cNvPr>
            <p:cNvSpPr txBox="1"/>
            <p:nvPr/>
          </p:nvSpPr>
          <p:spPr>
            <a:xfrm>
              <a:off x="8127810" y="1423362"/>
              <a:ext cx="596638" cy="646331"/>
            </a:xfrm>
            <a:prstGeom prst="rect">
              <a:avLst/>
            </a:prstGeom>
            <a:noFill/>
          </p:spPr>
          <p:txBody>
            <a:bodyPr wrap="none" rtlCol="0">
              <a:spAutoFit/>
            </a:bodyPr>
            <a:lstStyle/>
            <a:p>
              <a:pPr algn="ctr"/>
              <a:r>
                <a:rPr lang="en-US" dirty="0"/>
                <a:t>LED</a:t>
              </a:r>
              <a:br>
                <a:rPr lang="en-US" dirty="0"/>
              </a:br>
              <a:r>
                <a:rPr lang="en-US" dirty="0"/>
                <a:t>OFF</a:t>
              </a:r>
            </a:p>
          </p:txBody>
        </p:sp>
      </p:grpSp>
    </p:spTree>
    <p:extLst>
      <p:ext uri="{BB962C8B-B14F-4D97-AF65-F5344CB8AC3E}">
        <p14:creationId xmlns:p14="http://schemas.microsoft.com/office/powerpoint/2010/main" val="5558428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6FA9C-7BA5-0F4D-68BE-022F041E7688}"/>
              </a:ext>
            </a:extLst>
          </p:cNvPr>
          <p:cNvSpPr>
            <a:spLocks noGrp="1"/>
          </p:cNvSpPr>
          <p:nvPr>
            <p:ph type="ctrTitle"/>
          </p:nvPr>
        </p:nvSpPr>
        <p:spPr>
          <a:xfrm>
            <a:off x="115503" y="0"/>
            <a:ext cx="11723571" cy="346509"/>
          </a:xfrm>
        </p:spPr>
        <p:txBody>
          <a:bodyPr>
            <a:normAutofit fontScale="90000"/>
          </a:bodyPr>
          <a:lstStyle/>
          <a:p>
            <a:r>
              <a:rPr lang="en-US" sz="2000" dirty="0"/>
              <a:t>Add the graph of the model for LED Off as shown below</a:t>
            </a:r>
          </a:p>
        </p:txBody>
      </p:sp>
      <p:sp>
        <p:nvSpPr>
          <p:cNvPr id="9" name="TextBox 8">
            <a:extLst>
              <a:ext uri="{FF2B5EF4-FFF2-40B4-BE49-F238E27FC236}">
                <a16:creationId xmlns:a16="http://schemas.microsoft.com/office/drawing/2014/main" id="{CF3DA0D0-AF34-C493-51A5-CE1174AB2DB2}"/>
              </a:ext>
            </a:extLst>
          </p:cNvPr>
          <p:cNvSpPr txBox="1"/>
          <p:nvPr/>
        </p:nvSpPr>
        <p:spPr>
          <a:xfrm>
            <a:off x="0" y="351048"/>
            <a:ext cx="12192000" cy="523220"/>
          </a:xfrm>
          <a:prstGeom prst="rect">
            <a:avLst/>
          </a:prstGeom>
          <a:noFill/>
        </p:spPr>
        <p:txBody>
          <a:bodyPr wrap="square" rtlCol="0">
            <a:spAutoFit/>
          </a:bodyPr>
          <a:lstStyle/>
          <a:p>
            <a:r>
              <a:rPr lang="en-US" sz="1400" dirty="0"/>
              <a:t>18. After using the solver again (as earlier) the ‘Summed Error’ should be a minimum for the value of tau shown.  This is the response time for photoresistor after the LED is turned off. </a:t>
            </a:r>
            <a:endParaRPr lang="en-US" sz="1400" baseline="-25000" dirty="0"/>
          </a:p>
        </p:txBody>
      </p:sp>
      <p:pic>
        <p:nvPicPr>
          <p:cNvPr id="4" name="Picture 3">
            <a:extLst>
              <a:ext uri="{FF2B5EF4-FFF2-40B4-BE49-F238E27FC236}">
                <a16:creationId xmlns:a16="http://schemas.microsoft.com/office/drawing/2014/main" id="{941DBCBA-183B-9F95-9BBC-899296D9E927}"/>
              </a:ext>
            </a:extLst>
          </p:cNvPr>
          <p:cNvPicPr>
            <a:picLocks noChangeAspect="1"/>
          </p:cNvPicPr>
          <p:nvPr/>
        </p:nvPicPr>
        <p:blipFill>
          <a:blip r:embed="rId2"/>
          <a:stretch>
            <a:fillRect/>
          </a:stretch>
        </p:blipFill>
        <p:spPr>
          <a:xfrm>
            <a:off x="5881035" y="2090813"/>
            <a:ext cx="5753903" cy="3496163"/>
          </a:xfrm>
          <a:prstGeom prst="rect">
            <a:avLst/>
          </a:prstGeom>
        </p:spPr>
      </p:pic>
      <p:pic>
        <p:nvPicPr>
          <p:cNvPr id="12" name="Picture 11">
            <a:extLst>
              <a:ext uri="{FF2B5EF4-FFF2-40B4-BE49-F238E27FC236}">
                <a16:creationId xmlns:a16="http://schemas.microsoft.com/office/drawing/2014/main" id="{81458C73-9165-15BA-3F30-B76C68FA6CC1}"/>
              </a:ext>
            </a:extLst>
          </p:cNvPr>
          <p:cNvPicPr>
            <a:picLocks noChangeAspect="1"/>
          </p:cNvPicPr>
          <p:nvPr/>
        </p:nvPicPr>
        <p:blipFill>
          <a:blip r:embed="rId3"/>
          <a:stretch>
            <a:fillRect/>
          </a:stretch>
        </p:blipFill>
        <p:spPr>
          <a:xfrm>
            <a:off x="230823" y="2170234"/>
            <a:ext cx="5233856" cy="3337319"/>
          </a:xfrm>
          <a:prstGeom prst="rect">
            <a:avLst/>
          </a:prstGeom>
        </p:spPr>
      </p:pic>
    </p:spTree>
    <p:extLst>
      <p:ext uri="{BB962C8B-B14F-4D97-AF65-F5344CB8AC3E}">
        <p14:creationId xmlns:p14="http://schemas.microsoft.com/office/powerpoint/2010/main" val="30412731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02A1B-0AC5-0E8F-016B-437C3C4BEA70}"/>
              </a:ext>
            </a:extLst>
          </p:cNvPr>
          <p:cNvSpPr>
            <a:spLocks noGrp="1"/>
          </p:cNvSpPr>
          <p:nvPr>
            <p:ph type="title"/>
          </p:nvPr>
        </p:nvSpPr>
        <p:spPr>
          <a:xfrm>
            <a:off x="348673" y="0"/>
            <a:ext cx="10515600" cy="900257"/>
          </a:xfrm>
        </p:spPr>
        <p:txBody>
          <a:bodyPr/>
          <a:lstStyle/>
          <a:p>
            <a:r>
              <a:rPr lang="en-US" dirty="0"/>
              <a:t>Create publication quality graphs</a:t>
            </a:r>
          </a:p>
        </p:txBody>
      </p:sp>
      <p:sp>
        <p:nvSpPr>
          <p:cNvPr id="3" name="Content Placeholder 2">
            <a:extLst>
              <a:ext uri="{FF2B5EF4-FFF2-40B4-BE49-F238E27FC236}">
                <a16:creationId xmlns:a16="http://schemas.microsoft.com/office/drawing/2014/main" id="{AE65E854-3A9E-6AE8-226C-E36E4F36D1BC}"/>
              </a:ext>
            </a:extLst>
          </p:cNvPr>
          <p:cNvSpPr>
            <a:spLocks noGrp="1"/>
          </p:cNvSpPr>
          <p:nvPr>
            <p:ph idx="1"/>
          </p:nvPr>
        </p:nvSpPr>
        <p:spPr>
          <a:xfrm>
            <a:off x="147781" y="1269711"/>
            <a:ext cx="10326255" cy="4920096"/>
          </a:xfrm>
        </p:spPr>
        <p:txBody>
          <a:bodyPr>
            <a:normAutofit lnSpcReduction="10000"/>
          </a:bodyPr>
          <a:lstStyle/>
          <a:p>
            <a:r>
              <a:rPr lang="en-US" dirty="0"/>
              <a:t>Large dark fonts that are visible from 10 feet away from your monitor.</a:t>
            </a:r>
          </a:p>
          <a:p>
            <a:r>
              <a:rPr lang="en-US" dirty="0"/>
              <a:t>Color choices and line types (solid or dashed) that are easy to identify.</a:t>
            </a:r>
          </a:p>
          <a:p>
            <a:r>
              <a:rPr lang="en-US" dirty="0"/>
              <a:t>Frame around the entire plot.</a:t>
            </a:r>
          </a:p>
          <a:p>
            <a:r>
              <a:rPr lang="en-US" dirty="0"/>
              <a:t>Tick marks on the plot, usually facing inside.</a:t>
            </a:r>
          </a:p>
          <a:p>
            <a:r>
              <a:rPr lang="en-US" dirty="0"/>
              <a:t>Note that right clicking on chart elements, like axis numbers, the interior of the plot, the exterior of the plot, the data curves, </a:t>
            </a:r>
            <a:r>
              <a:rPr lang="en-US" dirty="0" err="1"/>
              <a:t>etc</a:t>
            </a:r>
            <a:r>
              <a:rPr lang="en-US" dirty="0"/>
              <a:t>, allow you to change their properties.</a:t>
            </a:r>
          </a:p>
          <a:p>
            <a:r>
              <a:rPr lang="en-US" dirty="0"/>
              <a:t>This is a guide for the style I find most effective, you may find other styles that work better for your perspective or problems at hand.</a:t>
            </a:r>
          </a:p>
        </p:txBody>
      </p:sp>
    </p:spTree>
    <p:extLst>
      <p:ext uri="{BB962C8B-B14F-4D97-AF65-F5344CB8AC3E}">
        <p14:creationId xmlns:p14="http://schemas.microsoft.com/office/powerpoint/2010/main" val="3651708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6FA9C-7BA5-0F4D-68BE-022F041E7688}"/>
              </a:ext>
            </a:extLst>
          </p:cNvPr>
          <p:cNvSpPr>
            <a:spLocks noGrp="1"/>
          </p:cNvSpPr>
          <p:nvPr>
            <p:ph type="ctrTitle"/>
          </p:nvPr>
        </p:nvSpPr>
        <p:spPr>
          <a:xfrm>
            <a:off x="115503" y="0"/>
            <a:ext cx="11723571" cy="346509"/>
          </a:xfrm>
        </p:spPr>
        <p:txBody>
          <a:bodyPr>
            <a:normAutofit fontScale="90000"/>
          </a:bodyPr>
          <a:lstStyle/>
          <a:p>
            <a:r>
              <a:rPr lang="en-US" sz="2000" dirty="0"/>
              <a:t>Make a Publication Quality Graph With the Following Steps</a:t>
            </a:r>
          </a:p>
        </p:txBody>
      </p:sp>
      <p:sp>
        <p:nvSpPr>
          <p:cNvPr id="9" name="TextBox 8">
            <a:extLst>
              <a:ext uri="{FF2B5EF4-FFF2-40B4-BE49-F238E27FC236}">
                <a16:creationId xmlns:a16="http://schemas.microsoft.com/office/drawing/2014/main" id="{CF3DA0D0-AF34-C493-51A5-CE1174AB2DB2}"/>
              </a:ext>
            </a:extLst>
          </p:cNvPr>
          <p:cNvSpPr txBox="1"/>
          <p:nvPr/>
        </p:nvSpPr>
        <p:spPr>
          <a:xfrm>
            <a:off x="924025" y="226002"/>
            <a:ext cx="4629752" cy="307777"/>
          </a:xfrm>
          <a:prstGeom prst="rect">
            <a:avLst/>
          </a:prstGeom>
          <a:noFill/>
        </p:spPr>
        <p:txBody>
          <a:bodyPr wrap="square" rtlCol="0">
            <a:spAutoFit/>
          </a:bodyPr>
          <a:lstStyle/>
          <a:p>
            <a:r>
              <a:rPr lang="en-US" sz="1400" dirty="0"/>
              <a:t>1. Right click here to bring up menu.  2. Click on Copy.</a:t>
            </a:r>
            <a:endParaRPr lang="en-US" sz="1400" baseline="-25000" dirty="0"/>
          </a:p>
        </p:txBody>
      </p:sp>
      <p:grpSp>
        <p:nvGrpSpPr>
          <p:cNvPr id="14" name="Group 13">
            <a:extLst>
              <a:ext uri="{FF2B5EF4-FFF2-40B4-BE49-F238E27FC236}">
                <a16:creationId xmlns:a16="http://schemas.microsoft.com/office/drawing/2014/main" id="{B1D4B13B-1F60-2B5D-F853-D1E5DE9300FF}"/>
              </a:ext>
            </a:extLst>
          </p:cNvPr>
          <p:cNvGrpSpPr/>
          <p:nvPr/>
        </p:nvGrpSpPr>
        <p:grpSpPr>
          <a:xfrm>
            <a:off x="730472" y="479125"/>
            <a:ext cx="6409381" cy="6266633"/>
            <a:chOff x="730472" y="479125"/>
            <a:chExt cx="6409381" cy="6266633"/>
          </a:xfrm>
        </p:grpSpPr>
        <p:pic>
          <p:nvPicPr>
            <p:cNvPr id="5" name="Picture 4">
              <a:extLst>
                <a:ext uri="{FF2B5EF4-FFF2-40B4-BE49-F238E27FC236}">
                  <a16:creationId xmlns:a16="http://schemas.microsoft.com/office/drawing/2014/main" id="{F08C08D4-8C7B-ABF5-8CF0-851C8F50E0C7}"/>
                </a:ext>
              </a:extLst>
            </p:cNvPr>
            <p:cNvPicPr>
              <a:picLocks noChangeAspect="1"/>
            </p:cNvPicPr>
            <p:nvPr/>
          </p:nvPicPr>
          <p:blipFill>
            <a:blip r:embed="rId2"/>
            <a:stretch>
              <a:fillRect/>
            </a:stretch>
          </p:blipFill>
          <p:spPr>
            <a:xfrm>
              <a:off x="730472" y="572512"/>
              <a:ext cx="6409381" cy="6173246"/>
            </a:xfrm>
            <a:prstGeom prst="rect">
              <a:avLst/>
            </a:prstGeom>
          </p:spPr>
        </p:pic>
        <p:cxnSp>
          <p:nvCxnSpPr>
            <p:cNvPr id="7" name="Straight Arrow Connector 6">
              <a:extLst>
                <a:ext uri="{FF2B5EF4-FFF2-40B4-BE49-F238E27FC236}">
                  <a16:creationId xmlns:a16="http://schemas.microsoft.com/office/drawing/2014/main" id="{B3B21545-CB3A-7447-8C2A-D2F156831F23}"/>
                </a:ext>
              </a:extLst>
            </p:cNvPr>
            <p:cNvCxnSpPr>
              <a:cxnSpLocks/>
            </p:cNvCxnSpPr>
            <p:nvPr/>
          </p:nvCxnSpPr>
          <p:spPr>
            <a:xfrm>
              <a:off x="3522010" y="479125"/>
              <a:ext cx="1367624" cy="964514"/>
            </a:xfrm>
            <a:prstGeom prst="straightConnector1">
              <a:avLst/>
            </a:prstGeom>
            <a:ln w="31750">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13" name="Rectangle 12">
              <a:extLst>
                <a:ext uri="{FF2B5EF4-FFF2-40B4-BE49-F238E27FC236}">
                  <a16:creationId xmlns:a16="http://schemas.microsoft.com/office/drawing/2014/main" id="{03F6938B-7FF2-E76D-241F-ABAAB90F9A13}"/>
                </a:ext>
              </a:extLst>
            </p:cNvPr>
            <p:cNvSpPr/>
            <p:nvPr/>
          </p:nvSpPr>
          <p:spPr>
            <a:xfrm>
              <a:off x="5005137" y="1982804"/>
              <a:ext cx="664143" cy="211756"/>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5977450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6FA9C-7BA5-0F4D-68BE-022F041E7688}"/>
              </a:ext>
            </a:extLst>
          </p:cNvPr>
          <p:cNvSpPr>
            <a:spLocks noGrp="1"/>
          </p:cNvSpPr>
          <p:nvPr>
            <p:ph type="ctrTitle"/>
          </p:nvPr>
        </p:nvSpPr>
        <p:spPr>
          <a:xfrm>
            <a:off x="115503" y="0"/>
            <a:ext cx="11723571" cy="346509"/>
          </a:xfrm>
        </p:spPr>
        <p:txBody>
          <a:bodyPr>
            <a:normAutofit fontScale="90000"/>
          </a:bodyPr>
          <a:lstStyle/>
          <a:p>
            <a:r>
              <a:rPr lang="en-US" sz="2000" dirty="0"/>
              <a:t>Make a copy of the graph</a:t>
            </a:r>
          </a:p>
        </p:txBody>
      </p:sp>
      <p:sp>
        <p:nvSpPr>
          <p:cNvPr id="9" name="TextBox 8">
            <a:extLst>
              <a:ext uri="{FF2B5EF4-FFF2-40B4-BE49-F238E27FC236}">
                <a16:creationId xmlns:a16="http://schemas.microsoft.com/office/drawing/2014/main" id="{CF3DA0D0-AF34-C493-51A5-CE1174AB2DB2}"/>
              </a:ext>
            </a:extLst>
          </p:cNvPr>
          <p:cNvSpPr txBox="1"/>
          <p:nvPr/>
        </p:nvSpPr>
        <p:spPr>
          <a:xfrm>
            <a:off x="924025" y="226002"/>
            <a:ext cx="4629752" cy="954107"/>
          </a:xfrm>
          <a:prstGeom prst="rect">
            <a:avLst/>
          </a:prstGeom>
          <a:noFill/>
        </p:spPr>
        <p:txBody>
          <a:bodyPr wrap="square" rtlCol="0">
            <a:spAutoFit/>
          </a:bodyPr>
          <a:lstStyle/>
          <a:p>
            <a:r>
              <a:rPr lang="en-US" sz="1400" dirty="0"/>
              <a:t>1. Click on cell V1 (or equivalent in your spreadsheet.</a:t>
            </a:r>
            <a:br>
              <a:rPr lang="en-US" sz="1400" dirty="0"/>
            </a:br>
            <a:r>
              <a:rPr lang="en-US" sz="1400" dirty="0"/>
              <a:t>2. Right click on V1 to bring up the menu below.</a:t>
            </a:r>
            <a:br>
              <a:rPr lang="en-US" sz="1400" dirty="0"/>
            </a:br>
            <a:r>
              <a:rPr lang="en-US" sz="1400" dirty="0"/>
              <a:t>3. Click on the red box below Paste Options:</a:t>
            </a:r>
            <a:br>
              <a:rPr lang="en-US" sz="1400" dirty="0"/>
            </a:br>
            <a:r>
              <a:rPr lang="en-US" sz="1400" dirty="0"/>
              <a:t>A copy of the graph should appear.</a:t>
            </a:r>
            <a:endParaRPr lang="en-US" sz="1400" baseline="-25000" dirty="0"/>
          </a:p>
        </p:txBody>
      </p:sp>
      <p:grpSp>
        <p:nvGrpSpPr>
          <p:cNvPr id="10" name="Group 9">
            <a:extLst>
              <a:ext uri="{FF2B5EF4-FFF2-40B4-BE49-F238E27FC236}">
                <a16:creationId xmlns:a16="http://schemas.microsoft.com/office/drawing/2014/main" id="{A3CD4409-B6BF-87CB-1E45-4C7B1DDDB48F}"/>
              </a:ext>
            </a:extLst>
          </p:cNvPr>
          <p:cNvGrpSpPr/>
          <p:nvPr/>
        </p:nvGrpSpPr>
        <p:grpSpPr>
          <a:xfrm>
            <a:off x="2348564" y="1985128"/>
            <a:ext cx="7045274" cy="4642738"/>
            <a:chOff x="2348564" y="1985128"/>
            <a:chExt cx="7045274" cy="4642738"/>
          </a:xfrm>
        </p:grpSpPr>
        <p:pic>
          <p:nvPicPr>
            <p:cNvPr id="8" name="Picture 7">
              <a:extLst>
                <a:ext uri="{FF2B5EF4-FFF2-40B4-BE49-F238E27FC236}">
                  <a16:creationId xmlns:a16="http://schemas.microsoft.com/office/drawing/2014/main" id="{509A58E2-6ECC-96EF-38F9-38D6D80DED1B}"/>
                </a:ext>
              </a:extLst>
            </p:cNvPr>
            <p:cNvPicPr>
              <a:picLocks noChangeAspect="1"/>
            </p:cNvPicPr>
            <p:nvPr/>
          </p:nvPicPr>
          <p:blipFill>
            <a:blip r:embed="rId2"/>
            <a:stretch>
              <a:fillRect/>
            </a:stretch>
          </p:blipFill>
          <p:spPr>
            <a:xfrm>
              <a:off x="2348564" y="1985128"/>
              <a:ext cx="7045274" cy="4642738"/>
            </a:xfrm>
            <a:prstGeom prst="rect">
              <a:avLst/>
            </a:prstGeom>
          </p:spPr>
        </p:pic>
        <p:sp>
          <p:nvSpPr>
            <p:cNvPr id="13" name="Rectangle 12">
              <a:extLst>
                <a:ext uri="{FF2B5EF4-FFF2-40B4-BE49-F238E27FC236}">
                  <a16:creationId xmlns:a16="http://schemas.microsoft.com/office/drawing/2014/main" id="{03F6938B-7FF2-E76D-241F-ABAAB90F9A13}"/>
                </a:ext>
              </a:extLst>
            </p:cNvPr>
            <p:cNvSpPr/>
            <p:nvPr/>
          </p:nvSpPr>
          <p:spPr>
            <a:xfrm>
              <a:off x="6718434" y="4543124"/>
              <a:ext cx="317633" cy="356135"/>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err="1"/>
                <a:t>xxz</a:t>
              </a:r>
              <a:endParaRPr lang="en-US" dirty="0"/>
            </a:p>
          </p:txBody>
        </p:sp>
      </p:grpSp>
    </p:spTree>
    <p:extLst>
      <p:ext uri="{BB962C8B-B14F-4D97-AF65-F5344CB8AC3E}">
        <p14:creationId xmlns:p14="http://schemas.microsoft.com/office/powerpoint/2010/main" val="23614582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6FA9C-7BA5-0F4D-68BE-022F041E7688}"/>
              </a:ext>
            </a:extLst>
          </p:cNvPr>
          <p:cNvSpPr>
            <a:spLocks noGrp="1"/>
          </p:cNvSpPr>
          <p:nvPr>
            <p:ph type="ctrTitle"/>
          </p:nvPr>
        </p:nvSpPr>
        <p:spPr>
          <a:xfrm>
            <a:off x="115503" y="0"/>
            <a:ext cx="11723571" cy="346509"/>
          </a:xfrm>
        </p:spPr>
        <p:txBody>
          <a:bodyPr>
            <a:normAutofit fontScale="90000"/>
          </a:bodyPr>
          <a:lstStyle/>
          <a:p>
            <a:r>
              <a:rPr lang="en-US" sz="2000" dirty="0"/>
              <a:t>Make a copy of the graph</a:t>
            </a:r>
          </a:p>
        </p:txBody>
      </p:sp>
      <p:sp>
        <p:nvSpPr>
          <p:cNvPr id="9" name="TextBox 8">
            <a:extLst>
              <a:ext uri="{FF2B5EF4-FFF2-40B4-BE49-F238E27FC236}">
                <a16:creationId xmlns:a16="http://schemas.microsoft.com/office/drawing/2014/main" id="{CF3DA0D0-AF34-C493-51A5-CE1174AB2DB2}"/>
              </a:ext>
            </a:extLst>
          </p:cNvPr>
          <p:cNvSpPr txBox="1"/>
          <p:nvPr/>
        </p:nvSpPr>
        <p:spPr>
          <a:xfrm>
            <a:off x="924025" y="226002"/>
            <a:ext cx="6458552" cy="523220"/>
          </a:xfrm>
          <a:prstGeom prst="rect">
            <a:avLst/>
          </a:prstGeom>
          <a:noFill/>
        </p:spPr>
        <p:txBody>
          <a:bodyPr wrap="square" rtlCol="0">
            <a:spAutoFit/>
          </a:bodyPr>
          <a:lstStyle/>
          <a:p>
            <a:r>
              <a:rPr lang="en-US" sz="1400" dirty="0"/>
              <a:t>1. Right click here on the graph in an empty place above the graph and below the top.</a:t>
            </a:r>
            <a:br>
              <a:rPr lang="en-US" sz="1400" dirty="0"/>
            </a:br>
            <a:r>
              <a:rPr lang="en-US" sz="1400" dirty="0"/>
              <a:t>2. Click on Move Chart…</a:t>
            </a:r>
            <a:endParaRPr lang="en-US" sz="1400" baseline="-25000" dirty="0"/>
          </a:p>
        </p:txBody>
      </p:sp>
      <p:grpSp>
        <p:nvGrpSpPr>
          <p:cNvPr id="11" name="Group 10">
            <a:extLst>
              <a:ext uri="{FF2B5EF4-FFF2-40B4-BE49-F238E27FC236}">
                <a16:creationId xmlns:a16="http://schemas.microsoft.com/office/drawing/2014/main" id="{278F6CCE-A543-EDC3-2C5A-48CE105D2AEA}"/>
              </a:ext>
            </a:extLst>
          </p:cNvPr>
          <p:cNvGrpSpPr/>
          <p:nvPr/>
        </p:nvGrpSpPr>
        <p:grpSpPr>
          <a:xfrm>
            <a:off x="1737959" y="572511"/>
            <a:ext cx="5058481" cy="6059487"/>
            <a:chOff x="1737959" y="572511"/>
            <a:chExt cx="5058481" cy="6059487"/>
          </a:xfrm>
        </p:grpSpPr>
        <p:pic>
          <p:nvPicPr>
            <p:cNvPr id="4" name="Picture 3">
              <a:extLst>
                <a:ext uri="{FF2B5EF4-FFF2-40B4-BE49-F238E27FC236}">
                  <a16:creationId xmlns:a16="http://schemas.microsoft.com/office/drawing/2014/main" id="{A391775D-D7D9-8A3B-D5ED-41749FEA3E6D}"/>
                </a:ext>
              </a:extLst>
            </p:cNvPr>
            <p:cNvPicPr>
              <a:picLocks noChangeAspect="1"/>
            </p:cNvPicPr>
            <p:nvPr/>
          </p:nvPicPr>
          <p:blipFill>
            <a:blip r:embed="rId2"/>
            <a:stretch>
              <a:fillRect/>
            </a:stretch>
          </p:blipFill>
          <p:spPr>
            <a:xfrm>
              <a:off x="1737959" y="1764044"/>
              <a:ext cx="5058481" cy="4867954"/>
            </a:xfrm>
            <a:prstGeom prst="rect">
              <a:avLst/>
            </a:prstGeom>
          </p:spPr>
        </p:pic>
        <p:cxnSp>
          <p:nvCxnSpPr>
            <p:cNvPr id="5" name="Straight Arrow Connector 4">
              <a:extLst>
                <a:ext uri="{FF2B5EF4-FFF2-40B4-BE49-F238E27FC236}">
                  <a16:creationId xmlns:a16="http://schemas.microsoft.com/office/drawing/2014/main" id="{5A1724E8-D989-9EB0-8730-5E5007D8C86C}"/>
                </a:ext>
              </a:extLst>
            </p:cNvPr>
            <p:cNvCxnSpPr>
              <a:cxnSpLocks/>
            </p:cNvCxnSpPr>
            <p:nvPr/>
          </p:nvCxnSpPr>
          <p:spPr>
            <a:xfrm>
              <a:off x="3253339" y="572511"/>
              <a:ext cx="529390" cy="2257166"/>
            </a:xfrm>
            <a:prstGeom prst="straightConnector1">
              <a:avLst/>
            </a:prstGeom>
            <a:ln w="31750">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7" name="Rectangle 6">
              <a:extLst>
                <a:ext uri="{FF2B5EF4-FFF2-40B4-BE49-F238E27FC236}">
                  <a16:creationId xmlns:a16="http://schemas.microsoft.com/office/drawing/2014/main" id="{7023DD9A-1DD4-0E76-4F18-11AA9A57180E}"/>
                </a:ext>
              </a:extLst>
            </p:cNvPr>
            <p:cNvSpPr/>
            <p:nvPr/>
          </p:nvSpPr>
          <p:spPr>
            <a:xfrm>
              <a:off x="4052236" y="5909912"/>
              <a:ext cx="1155031" cy="317633"/>
            </a:xfrm>
            <a:prstGeom prst="rect">
              <a:avLst/>
            </a:prstGeom>
            <a:noFill/>
            <a:ln w="317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0940295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6FA9C-7BA5-0F4D-68BE-022F041E7688}"/>
              </a:ext>
            </a:extLst>
          </p:cNvPr>
          <p:cNvSpPr>
            <a:spLocks noGrp="1"/>
          </p:cNvSpPr>
          <p:nvPr>
            <p:ph type="ctrTitle"/>
          </p:nvPr>
        </p:nvSpPr>
        <p:spPr>
          <a:xfrm>
            <a:off x="115503" y="0"/>
            <a:ext cx="11723571" cy="346509"/>
          </a:xfrm>
        </p:spPr>
        <p:txBody>
          <a:bodyPr>
            <a:normAutofit fontScale="90000"/>
          </a:bodyPr>
          <a:lstStyle/>
          <a:p>
            <a:r>
              <a:rPr lang="en-US" sz="2000" dirty="0"/>
              <a:t>Move the graph to a new sheet</a:t>
            </a:r>
          </a:p>
        </p:txBody>
      </p:sp>
      <p:sp>
        <p:nvSpPr>
          <p:cNvPr id="9" name="TextBox 8">
            <a:extLst>
              <a:ext uri="{FF2B5EF4-FFF2-40B4-BE49-F238E27FC236}">
                <a16:creationId xmlns:a16="http://schemas.microsoft.com/office/drawing/2014/main" id="{CF3DA0D0-AF34-C493-51A5-CE1174AB2DB2}"/>
              </a:ext>
            </a:extLst>
          </p:cNvPr>
          <p:cNvSpPr txBox="1"/>
          <p:nvPr/>
        </p:nvSpPr>
        <p:spPr>
          <a:xfrm>
            <a:off x="924025" y="226002"/>
            <a:ext cx="6458552" cy="738664"/>
          </a:xfrm>
          <a:prstGeom prst="rect">
            <a:avLst/>
          </a:prstGeom>
          <a:noFill/>
        </p:spPr>
        <p:txBody>
          <a:bodyPr wrap="square" rtlCol="0">
            <a:spAutoFit/>
          </a:bodyPr>
          <a:lstStyle/>
          <a:p>
            <a:r>
              <a:rPr lang="en-US" sz="1400" dirty="0"/>
              <a:t>1. Click on New sheet:</a:t>
            </a:r>
            <a:br>
              <a:rPr lang="en-US" sz="1400" dirty="0"/>
            </a:br>
            <a:r>
              <a:rPr lang="en-US" sz="1400" dirty="0"/>
              <a:t>2. Use a new name for the new sheet, example below is Graph.</a:t>
            </a:r>
            <a:br>
              <a:rPr lang="en-US" sz="1400" dirty="0"/>
            </a:br>
            <a:r>
              <a:rPr lang="en-US" sz="1400" dirty="0"/>
              <a:t>3. The graph should be in its new sheet.</a:t>
            </a:r>
            <a:endParaRPr lang="en-US" sz="1400" baseline="-25000" dirty="0"/>
          </a:p>
        </p:txBody>
      </p:sp>
      <p:pic>
        <p:nvPicPr>
          <p:cNvPr id="6" name="Picture 5">
            <a:extLst>
              <a:ext uri="{FF2B5EF4-FFF2-40B4-BE49-F238E27FC236}">
                <a16:creationId xmlns:a16="http://schemas.microsoft.com/office/drawing/2014/main" id="{AF5A75CE-0ED2-ABB6-A9D9-B4AA69007475}"/>
              </a:ext>
            </a:extLst>
          </p:cNvPr>
          <p:cNvPicPr>
            <a:picLocks noChangeAspect="1"/>
          </p:cNvPicPr>
          <p:nvPr/>
        </p:nvPicPr>
        <p:blipFill>
          <a:blip r:embed="rId2"/>
          <a:stretch>
            <a:fillRect/>
          </a:stretch>
        </p:blipFill>
        <p:spPr>
          <a:xfrm>
            <a:off x="1405235" y="1525544"/>
            <a:ext cx="7592485" cy="4582164"/>
          </a:xfrm>
          <a:prstGeom prst="rect">
            <a:avLst/>
          </a:prstGeom>
        </p:spPr>
      </p:pic>
    </p:spTree>
    <p:extLst>
      <p:ext uri="{BB962C8B-B14F-4D97-AF65-F5344CB8AC3E}">
        <p14:creationId xmlns:p14="http://schemas.microsoft.com/office/powerpoint/2010/main" val="26750778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60E4DFA7-A65F-567A-396F-992A4052C6C1}"/>
              </a:ext>
            </a:extLst>
          </p:cNvPr>
          <p:cNvPicPr>
            <a:picLocks noChangeAspect="1"/>
          </p:cNvPicPr>
          <p:nvPr/>
        </p:nvPicPr>
        <p:blipFill>
          <a:blip r:embed="rId2"/>
          <a:stretch>
            <a:fillRect/>
          </a:stretch>
        </p:blipFill>
        <p:spPr>
          <a:xfrm>
            <a:off x="115503" y="1095046"/>
            <a:ext cx="7969527" cy="5762954"/>
          </a:xfrm>
          <a:prstGeom prst="rect">
            <a:avLst/>
          </a:prstGeom>
        </p:spPr>
      </p:pic>
      <p:sp>
        <p:nvSpPr>
          <p:cNvPr id="2" name="Title 1">
            <a:extLst>
              <a:ext uri="{FF2B5EF4-FFF2-40B4-BE49-F238E27FC236}">
                <a16:creationId xmlns:a16="http://schemas.microsoft.com/office/drawing/2014/main" id="{2436FA9C-7BA5-0F4D-68BE-022F041E7688}"/>
              </a:ext>
            </a:extLst>
          </p:cNvPr>
          <p:cNvSpPr>
            <a:spLocks noGrp="1"/>
          </p:cNvSpPr>
          <p:nvPr>
            <p:ph type="ctrTitle"/>
          </p:nvPr>
        </p:nvSpPr>
        <p:spPr>
          <a:xfrm>
            <a:off x="115503" y="0"/>
            <a:ext cx="11723571" cy="346509"/>
          </a:xfrm>
        </p:spPr>
        <p:txBody>
          <a:bodyPr>
            <a:normAutofit fontScale="90000"/>
          </a:bodyPr>
          <a:lstStyle/>
          <a:p>
            <a:r>
              <a:rPr lang="en-US" sz="2000" dirty="0"/>
              <a:t>Here’s the graph in its own sheet. Change the default font size and all.</a:t>
            </a:r>
          </a:p>
        </p:txBody>
      </p:sp>
      <p:sp>
        <p:nvSpPr>
          <p:cNvPr id="9" name="TextBox 8">
            <a:extLst>
              <a:ext uri="{FF2B5EF4-FFF2-40B4-BE49-F238E27FC236}">
                <a16:creationId xmlns:a16="http://schemas.microsoft.com/office/drawing/2014/main" id="{CF3DA0D0-AF34-C493-51A5-CE1174AB2DB2}"/>
              </a:ext>
            </a:extLst>
          </p:cNvPr>
          <p:cNvSpPr txBox="1"/>
          <p:nvPr/>
        </p:nvSpPr>
        <p:spPr>
          <a:xfrm>
            <a:off x="115503" y="226002"/>
            <a:ext cx="7267074" cy="738664"/>
          </a:xfrm>
          <a:prstGeom prst="rect">
            <a:avLst/>
          </a:prstGeom>
          <a:noFill/>
        </p:spPr>
        <p:txBody>
          <a:bodyPr wrap="square" rtlCol="0">
            <a:spAutoFit/>
          </a:bodyPr>
          <a:lstStyle/>
          <a:p>
            <a:r>
              <a:rPr lang="en-US" sz="1400" dirty="0"/>
              <a:t>1. Click here on the graph in an empty place above the graph and below the top to select the entire graph.</a:t>
            </a:r>
            <a:br>
              <a:rPr lang="en-US" sz="1400" dirty="0"/>
            </a:br>
            <a:r>
              <a:rPr lang="en-US" sz="1400" dirty="0"/>
              <a:t>2. Click the options on the right.  The result is on the next page.</a:t>
            </a:r>
            <a:endParaRPr lang="en-US" sz="1400" baseline="-25000" dirty="0"/>
          </a:p>
        </p:txBody>
      </p:sp>
      <p:cxnSp>
        <p:nvCxnSpPr>
          <p:cNvPr id="5" name="Straight Arrow Connector 4">
            <a:extLst>
              <a:ext uri="{FF2B5EF4-FFF2-40B4-BE49-F238E27FC236}">
                <a16:creationId xmlns:a16="http://schemas.microsoft.com/office/drawing/2014/main" id="{5A1724E8-D989-9EB0-8730-5E5007D8C86C}"/>
              </a:ext>
            </a:extLst>
          </p:cNvPr>
          <p:cNvCxnSpPr>
            <a:cxnSpLocks/>
          </p:cNvCxnSpPr>
          <p:nvPr/>
        </p:nvCxnSpPr>
        <p:spPr>
          <a:xfrm flipH="1">
            <a:off x="2456873" y="476889"/>
            <a:ext cx="193963" cy="834675"/>
          </a:xfrm>
          <a:prstGeom prst="straightConnector1">
            <a:avLst/>
          </a:prstGeom>
          <a:ln w="31750">
            <a:solidFill>
              <a:srgbClr val="FF0000"/>
            </a:solidFill>
            <a:tailEnd type="triangle"/>
          </a:ln>
        </p:spPr>
        <p:style>
          <a:lnRef idx="2">
            <a:schemeClr val="accent1"/>
          </a:lnRef>
          <a:fillRef idx="0">
            <a:schemeClr val="accent1"/>
          </a:fillRef>
          <a:effectRef idx="1">
            <a:schemeClr val="accent1"/>
          </a:effectRef>
          <a:fontRef idx="minor">
            <a:schemeClr val="tx1"/>
          </a:fontRef>
        </p:style>
      </p:cxnSp>
      <p:pic>
        <p:nvPicPr>
          <p:cNvPr id="13" name="Picture 12">
            <a:extLst>
              <a:ext uri="{FF2B5EF4-FFF2-40B4-BE49-F238E27FC236}">
                <a16:creationId xmlns:a16="http://schemas.microsoft.com/office/drawing/2014/main" id="{E30A365B-1549-6E41-34C8-80EB94F72B5F}"/>
              </a:ext>
            </a:extLst>
          </p:cNvPr>
          <p:cNvPicPr>
            <a:picLocks noChangeAspect="1"/>
          </p:cNvPicPr>
          <p:nvPr/>
        </p:nvPicPr>
        <p:blipFill>
          <a:blip r:embed="rId3"/>
          <a:stretch>
            <a:fillRect/>
          </a:stretch>
        </p:blipFill>
        <p:spPr>
          <a:xfrm>
            <a:off x="8457227" y="1733765"/>
            <a:ext cx="3381847" cy="1295581"/>
          </a:xfrm>
          <a:prstGeom prst="rect">
            <a:avLst/>
          </a:prstGeom>
        </p:spPr>
      </p:pic>
      <p:sp>
        <p:nvSpPr>
          <p:cNvPr id="7" name="Rectangle 6">
            <a:extLst>
              <a:ext uri="{FF2B5EF4-FFF2-40B4-BE49-F238E27FC236}">
                <a16:creationId xmlns:a16="http://schemas.microsoft.com/office/drawing/2014/main" id="{7023DD9A-1DD4-0E76-4F18-11AA9A57180E}"/>
              </a:ext>
            </a:extLst>
          </p:cNvPr>
          <p:cNvSpPr/>
          <p:nvPr/>
        </p:nvSpPr>
        <p:spPr>
          <a:xfrm>
            <a:off x="8910564" y="1733765"/>
            <a:ext cx="510527" cy="304315"/>
          </a:xfrm>
          <a:prstGeom prst="rect">
            <a:avLst/>
          </a:prstGeom>
          <a:noFill/>
          <a:ln w="317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FDE1ED8-96D4-7FF7-A569-8F679CB6C38E}"/>
              </a:ext>
            </a:extLst>
          </p:cNvPr>
          <p:cNvSpPr/>
          <p:nvPr/>
        </p:nvSpPr>
        <p:spPr>
          <a:xfrm>
            <a:off x="9421091" y="2078944"/>
            <a:ext cx="1727200" cy="304315"/>
          </a:xfrm>
          <a:prstGeom prst="rect">
            <a:avLst/>
          </a:prstGeom>
          <a:noFill/>
          <a:ln w="317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D1C59B53-4BD6-2BEB-5EEE-C451531D04FD}"/>
              </a:ext>
            </a:extLst>
          </p:cNvPr>
          <p:cNvSpPr/>
          <p:nvPr/>
        </p:nvSpPr>
        <p:spPr>
          <a:xfrm>
            <a:off x="9421091" y="2424123"/>
            <a:ext cx="378691" cy="304315"/>
          </a:xfrm>
          <a:prstGeom prst="rect">
            <a:avLst/>
          </a:prstGeom>
          <a:noFill/>
          <a:ln w="317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623628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6FA9C-7BA5-0F4D-68BE-022F041E7688}"/>
              </a:ext>
            </a:extLst>
          </p:cNvPr>
          <p:cNvSpPr>
            <a:spLocks noGrp="1"/>
          </p:cNvSpPr>
          <p:nvPr>
            <p:ph type="ctrTitle"/>
          </p:nvPr>
        </p:nvSpPr>
        <p:spPr>
          <a:xfrm>
            <a:off x="115503" y="0"/>
            <a:ext cx="11723571" cy="346509"/>
          </a:xfrm>
        </p:spPr>
        <p:txBody>
          <a:bodyPr>
            <a:normAutofit fontScale="90000"/>
          </a:bodyPr>
          <a:lstStyle/>
          <a:p>
            <a:r>
              <a:rPr lang="en-US" sz="2000" dirty="0"/>
              <a:t>Get rid of the border around the outside. </a:t>
            </a:r>
          </a:p>
        </p:txBody>
      </p:sp>
      <p:sp>
        <p:nvSpPr>
          <p:cNvPr id="9" name="TextBox 8">
            <a:extLst>
              <a:ext uri="{FF2B5EF4-FFF2-40B4-BE49-F238E27FC236}">
                <a16:creationId xmlns:a16="http://schemas.microsoft.com/office/drawing/2014/main" id="{CF3DA0D0-AF34-C493-51A5-CE1174AB2DB2}"/>
              </a:ext>
            </a:extLst>
          </p:cNvPr>
          <p:cNvSpPr txBox="1"/>
          <p:nvPr/>
        </p:nvSpPr>
        <p:spPr>
          <a:xfrm>
            <a:off x="115503" y="226002"/>
            <a:ext cx="7267074" cy="738664"/>
          </a:xfrm>
          <a:prstGeom prst="rect">
            <a:avLst/>
          </a:prstGeom>
          <a:noFill/>
        </p:spPr>
        <p:txBody>
          <a:bodyPr wrap="square" rtlCol="0">
            <a:spAutoFit/>
          </a:bodyPr>
          <a:lstStyle/>
          <a:p>
            <a:r>
              <a:rPr lang="en-US" sz="1400" dirty="0"/>
              <a:t>1. Right click here on the graph in an empty place above the graph and below the top to select the entire graph.</a:t>
            </a:r>
            <a:br>
              <a:rPr lang="en-US" sz="1400" dirty="0"/>
            </a:br>
            <a:r>
              <a:rPr lang="en-US" sz="1400" dirty="0"/>
              <a:t>2. Click the options on the right.  The result is on the next slide.</a:t>
            </a:r>
            <a:endParaRPr lang="en-US" sz="1400" baseline="-25000" dirty="0"/>
          </a:p>
        </p:txBody>
      </p:sp>
      <p:pic>
        <p:nvPicPr>
          <p:cNvPr id="10" name="Picture 9">
            <a:extLst>
              <a:ext uri="{FF2B5EF4-FFF2-40B4-BE49-F238E27FC236}">
                <a16:creationId xmlns:a16="http://schemas.microsoft.com/office/drawing/2014/main" id="{1F2716B1-927C-0452-7155-484E864FD7A6}"/>
              </a:ext>
            </a:extLst>
          </p:cNvPr>
          <p:cNvPicPr>
            <a:picLocks noChangeAspect="1"/>
          </p:cNvPicPr>
          <p:nvPr/>
        </p:nvPicPr>
        <p:blipFill>
          <a:blip r:embed="rId2"/>
          <a:stretch>
            <a:fillRect/>
          </a:stretch>
        </p:blipFill>
        <p:spPr>
          <a:xfrm>
            <a:off x="923932" y="1095046"/>
            <a:ext cx="7512688" cy="5762954"/>
          </a:xfrm>
          <a:prstGeom prst="rect">
            <a:avLst/>
          </a:prstGeom>
        </p:spPr>
      </p:pic>
      <p:cxnSp>
        <p:nvCxnSpPr>
          <p:cNvPr id="5" name="Straight Arrow Connector 4">
            <a:extLst>
              <a:ext uri="{FF2B5EF4-FFF2-40B4-BE49-F238E27FC236}">
                <a16:creationId xmlns:a16="http://schemas.microsoft.com/office/drawing/2014/main" id="{5A1724E8-D989-9EB0-8730-5E5007D8C86C}"/>
              </a:ext>
            </a:extLst>
          </p:cNvPr>
          <p:cNvCxnSpPr>
            <a:cxnSpLocks/>
          </p:cNvCxnSpPr>
          <p:nvPr/>
        </p:nvCxnSpPr>
        <p:spPr>
          <a:xfrm flipH="1">
            <a:off x="1311564" y="476889"/>
            <a:ext cx="110835" cy="1236314"/>
          </a:xfrm>
          <a:prstGeom prst="straightConnector1">
            <a:avLst/>
          </a:prstGeom>
          <a:ln w="31750">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12" name="Rectangle 11">
            <a:extLst>
              <a:ext uri="{FF2B5EF4-FFF2-40B4-BE49-F238E27FC236}">
                <a16:creationId xmlns:a16="http://schemas.microsoft.com/office/drawing/2014/main" id="{5DA93DB9-0DC5-D01B-5801-CBDEF9133CF7}"/>
              </a:ext>
            </a:extLst>
          </p:cNvPr>
          <p:cNvSpPr/>
          <p:nvPr/>
        </p:nvSpPr>
        <p:spPr>
          <a:xfrm>
            <a:off x="1736436" y="5948218"/>
            <a:ext cx="1126837" cy="221673"/>
          </a:xfrm>
          <a:prstGeom prst="rect">
            <a:avLst/>
          </a:prstGeom>
          <a:noFill/>
          <a:ln w="317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9" name="Group 18">
            <a:extLst>
              <a:ext uri="{FF2B5EF4-FFF2-40B4-BE49-F238E27FC236}">
                <a16:creationId xmlns:a16="http://schemas.microsoft.com/office/drawing/2014/main" id="{875AA1BA-4B39-0B6A-49BE-6F1BE1E0F2FC}"/>
              </a:ext>
            </a:extLst>
          </p:cNvPr>
          <p:cNvGrpSpPr/>
          <p:nvPr/>
        </p:nvGrpSpPr>
        <p:grpSpPr>
          <a:xfrm>
            <a:off x="8921120" y="1876207"/>
            <a:ext cx="2800741" cy="3105583"/>
            <a:chOff x="8921120" y="1876207"/>
            <a:chExt cx="2800741" cy="3105583"/>
          </a:xfrm>
        </p:grpSpPr>
        <p:pic>
          <p:nvPicPr>
            <p:cNvPr id="17" name="Picture 16">
              <a:extLst>
                <a:ext uri="{FF2B5EF4-FFF2-40B4-BE49-F238E27FC236}">
                  <a16:creationId xmlns:a16="http://schemas.microsoft.com/office/drawing/2014/main" id="{F070DE77-37C4-757C-2771-9B53A838D38C}"/>
                </a:ext>
              </a:extLst>
            </p:cNvPr>
            <p:cNvPicPr>
              <a:picLocks noChangeAspect="1"/>
            </p:cNvPicPr>
            <p:nvPr/>
          </p:nvPicPr>
          <p:blipFill>
            <a:blip r:embed="rId3"/>
            <a:stretch>
              <a:fillRect/>
            </a:stretch>
          </p:blipFill>
          <p:spPr>
            <a:xfrm>
              <a:off x="8921120" y="1876207"/>
              <a:ext cx="2800741" cy="3105583"/>
            </a:xfrm>
            <a:prstGeom prst="rect">
              <a:avLst/>
            </a:prstGeom>
          </p:spPr>
        </p:pic>
        <p:sp>
          <p:nvSpPr>
            <p:cNvPr id="18" name="Rectangle 17">
              <a:extLst>
                <a:ext uri="{FF2B5EF4-FFF2-40B4-BE49-F238E27FC236}">
                  <a16:creationId xmlns:a16="http://schemas.microsoft.com/office/drawing/2014/main" id="{9B79C72E-9D6C-A2CF-C072-1F9B99FBCD27}"/>
                </a:ext>
              </a:extLst>
            </p:cNvPr>
            <p:cNvSpPr/>
            <p:nvPr/>
          </p:nvSpPr>
          <p:spPr>
            <a:xfrm>
              <a:off x="9230627" y="3428998"/>
              <a:ext cx="837398" cy="575111"/>
            </a:xfrm>
            <a:prstGeom prst="rect">
              <a:avLst/>
            </a:prstGeom>
            <a:noFill/>
            <a:ln w="317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1632213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6FA9C-7BA5-0F4D-68BE-022F041E7688}"/>
              </a:ext>
            </a:extLst>
          </p:cNvPr>
          <p:cNvSpPr>
            <a:spLocks noGrp="1"/>
          </p:cNvSpPr>
          <p:nvPr>
            <p:ph type="ctrTitle"/>
          </p:nvPr>
        </p:nvSpPr>
        <p:spPr>
          <a:xfrm>
            <a:off x="115503" y="0"/>
            <a:ext cx="11723571" cy="346509"/>
          </a:xfrm>
        </p:spPr>
        <p:txBody>
          <a:bodyPr>
            <a:normAutofit fontScale="90000"/>
          </a:bodyPr>
          <a:lstStyle/>
          <a:p>
            <a:r>
              <a:rPr lang="en-US" sz="2000" dirty="0"/>
              <a:t>Add a border around the plot itself</a:t>
            </a:r>
          </a:p>
        </p:txBody>
      </p:sp>
      <p:sp>
        <p:nvSpPr>
          <p:cNvPr id="9" name="TextBox 8">
            <a:extLst>
              <a:ext uri="{FF2B5EF4-FFF2-40B4-BE49-F238E27FC236}">
                <a16:creationId xmlns:a16="http://schemas.microsoft.com/office/drawing/2014/main" id="{CF3DA0D0-AF34-C493-51A5-CE1174AB2DB2}"/>
              </a:ext>
            </a:extLst>
          </p:cNvPr>
          <p:cNvSpPr txBox="1"/>
          <p:nvPr/>
        </p:nvSpPr>
        <p:spPr>
          <a:xfrm>
            <a:off x="115503" y="226002"/>
            <a:ext cx="7267074" cy="523220"/>
          </a:xfrm>
          <a:prstGeom prst="rect">
            <a:avLst/>
          </a:prstGeom>
          <a:noFill/>
        </p:spPr>
        <p:txBody>
          <a:bodyPr wrap="square" rtlCol="0">
            <a:spAutoFit/>
          </a:bodyPr>
          <a:lstStyle/>
          <a:p>
            <a:r>
              <a:rPr lang="en-US" sz="1400" dirty="0"/>
              <a:t>1. Right click here in the graph area.</a:t>
            </a:r>
            <a:br>
              <a:rPr lang="en-US" sz="1400" dirty="0"/>
            </a:br>
            <a:r>
              <a:rPr lang="en-US" sz="1400" dirty="0"/>
              <a:t>2. Click the options on the right.  The result is on the next slide.</a:t>
            </a:r>
            <a:endParaRPr lang="en-US" sz="1400" baseline="-25000" dirty="0"/>
          </a:p>
        </p:txBody>
      </p:sp>
      <p:grpSp>
        <p:nvGrpSpPr>
          <p:cNvPr id="15" name="Group 14">
            <a:extLst>
              <a:ext uri="{FF2B5EF4-FFF2-40B4-BE49-F238E27FC236}">
                <a16:creationId xmlns:a16="http://schemas.microsoft.com/office/drawing/2014/main" id="{FEEFC459-981E-110C-07FC-96FF04E7CF61}"/>
              </a:ext>
            </a:extLst>
          </p:cNvPr>
          <p:cNvGrpSpPr/>
          <p:nvPr/>
        </p:nvGrpSpPr>
        <p:grpSpPr>
          <a:xfrm>
            <a:off x="306834" y="1295101"/>
            <a:ext cx="7497221" cy="3686689"/>
            <a:chOff x="306834" y="1295101"/>
            <a:chExt cx="7497221" cy="3686689"/>
          </a:xfrm>
        </p:grpSpPr>
        <p:pic>
          <p:nvPicPr>
            <p:cNvPr id="4" name="Picture 3">
              <a:extLst>
                <a:ext uri="{FF2B5EF4-FFF2-40B4-BE49-F238E27FC236}">
                  <a16:creationId xmlns:a16="http://schemas.microsoft.com/office/drawing/2014/main" id="{112FA01C-C893-41D7-4320-A1BCE8CDCE16}"/>
                </a:ext>
              </a:extLst>
            </p:cNvPr>
            <p:cNvPicPr>
              <a:picLocks noChangeAspect="1"/>
            </p:cNvPicPr>
            <p:nvPr/>
          </p:nvPicPr>
          <p:blipFill>
            <a:blip r:embed="rId2"/>
            <a:stretch>
              <a:fillRect/>
            </a:stretch>
          </p:blipFill>
          <p:spPr>
            <a:xfrm>
              <a:off x="306834" y="1295101"/>
              <a:ext cx="7497221" cy="3686689"/>
            </a:xfrm>
            <a:prstGeom prst="rect">
              <a:avLst/>
            </a:prstGeom>
          </p:spPr>
        </p:pic>
        <p:sp>
          <p:nvSpPr>
            <p:cNvPr id="12" name="Rectangle 11">
              <a:extLst>
                <a:ext uri="{FF2B5EF4-FFF2-40B4-BE49-F238E27FC236}">
                  <a16:creationId xmlns:a16="http://schemas.microsoft.com/office/drawing/2014/main" id="{5DA93DB9-0DC5-D01B-5801-CBDEF9133CF7}"/>
                </a:ext>
              </a:extLst>
            </p:cNvPr>
            <p:cNvSpPr/>
            <p:nvPr/>
          </p:nvSpPr>
          <p:spPr>
            <a:xfrm>
              <a:off x="2473694" y="4100168"/>
              <a:ext cx="1486860" cy="221575"/>
            </a:xfrm>
            <a:prstGeom prst="rect">
              <a:avLst/>
            </a:prstGeom>
            <a:noFill/>
            <a:ln w="317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 name="Group 13">
            <a:extLst>
              <a:ext uri="{FF2B5EF4-FFF2-40B4-BE49-F238E27FC236}">
                <a16:creationId xmlns:a16="http://schemas.microsoft.com/office/drawing/2014/main" id="{F87AFCAE-3736-F3A8-D421-713799E70D6E}"/>
              </a:ext>
            </a:extLst>
          </p:cNvPr>
          <p:cNvGrpSpPr/>
          <p:nvPr/>
        </p:nvGrpSpPr>
        <p:grpSpPr>
          <a:xfrm>
            <a:off x="8406409" y="1248594"/>
            <a:ext cx="2638793" cy="4820323"/>
            <a:chOff x="8406409" y="1248594"/>
            <a:chExt cx="2638793" cy="4820323"/>
          </a:xfrm>
        </p:grpSpPr>
        <p:pic>
          <p:nvPicPr>
            <p:cNvPr id="8" name="Picture 7">
              <a:extLst>
                <a:ext uri="{FF2B5EF4-FFF2-40B4-BE49-F238E27FC236}">
                  <a16:creationId xmlns:a16="http://schemas.microsoft.com/office/drawing/2014/main" id="{CC87DD4F-CF62-3C92-6AAB-5C69BA63FE98}"/>
                </a:ext>
              </a:extLst>
            </p:cNvPr>
            <p:cNvPicPr>
              <a:picLocks noChangeAspect="1"/>
            </p:cNvPicPr>
            <p:nvPr/>
          </p:nvPicPr>
          <p:blipFill>
            <a:blip r:embed="rId3"/>
            <a:stretch>
              <a:fillRect/>
            </a:stretch>
          </p:blipFill>
          <p:spPr>
            <a:xfrm>
              <a:off x="8406409" y="1248594"/>
              <a:ext cx="2638793" cy="4820323"/>
            </a:xfrm>
            <a:prstGeom prst="rect">
              <a:avLst/>
            </a:prstGeom>
          </p:spPr>
        </p:pic>
        <p:sp>
          <p:nvSpPr>
            <p:cNvPr id="18" name="Rectangle 17">
              <a:extLst>
                <a:ext uri="{FF2B5EF4-FFF2-40B4-BE49-F238E27FC236}">
                  <a16:creationId xmlns:a16="http://schemas.microsoft.com/office/drawing/2014/main" id="{9B79C72E-9D6C-A2CF-C072-1F9B99FBCD27}"/>
                </a:ext>
              </a:extLst>
            </p:cNvPr>
            <p:cNvSpPr/>
            <p:nvPr/>
          </p:nvSpPr>
          <p:spPr>
            <a:xfrm>
              <a:off x="8603759" y="3270622"/>
              <a:ext cx="922408" cy="206253"/>
            </a:xfrm>
            <a:prstGeom prst="rect">
              <a:avLst/>
            </a:prstGeom>
            <a:noFill/>
            <a:ln w="317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A7DD6E5-7C1F-6CD8-B246-4C984CEF3E73}"/>
                </a:ext>
              </a:extLst>
            </p:cNvPr>
            <p:cNvSpPr/>
            <p:nvPr/>
          </p:nvSpPr>
          <p:spPr>
            <a:xfrm>
              <a:off x="8698407" y="3946358"/>
              <a:ext cx="2130013" cy="375385"/>
            </a:xfrm>
            <a:prstGeom prst="rect">
              <a:avLst/>
            </a:prstGeom>
            <a:noFill/>
            <a:ln w="317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76A160D-B8F4-0807-5D89-8722F79B45E1}"/>
                </a:ext>
              </a:extLst>
            </p:cNvPr>
            <p:cNvSpPr/>
            <p:nvPr/>
          </p:nvSpPr>
          <p:spPr>
            <a:xfrm>
              <a:off x="8743689" y="4543650"/>
              <a:ext cx="2130013" cy="282032"/>
            </a:xfrm>
            <a:prstGeom prst="rect">
              <a:avLst/>
            </a:prstGeom>
            <a:noFill/>
            <a:ln w="317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5" name="Straight Arrow Connector 4">
            <a:extLst>
              <a:ext uri="{FF2B5EF4-FFF2-40B4-BE49-F238E27FC236}">
                <a16:creationId xmlns:a16="http://schemas.microsoft.com/office/drawing/2014/main" id="{5A1724E8-D989-9EB0-8730-5E5007D8C86C}"/>
              </a:ext>
            </a:extLst>
          </p:cNvPr>
          <p:cNvCxnSpPr>
            <a:cxnSpLocks/>
          </p:cNvCxnSpPr>
          <p:nvPr/>
        </p:nvCxnSpPr>
        <p:spPr>
          <a:xfrm>
            <a:off x="1422399" y="476889"/>
            <a:ext cx="704784" cy="2054555"/>
          </a:xfrm>
          <a:prstGeom prst="straightConnector1">
            <a:avLst/>
          </a:prstGeom>
          <a:ln w="31750">
            <a:solidFill>
              <a:srgbClr val="FF0000"/>
            </a:solidFil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406431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6FA9C-7BA5-0F4D-68BE-022F041E7688}"/>
              </a:ext>
            </a:extLst>
          </p:cNvPr>
          <p:cNvSpPr>
            <a:spLocks noGrp="1"/>
          </p:cNvSpPr>
          <p:nvPr>
            <p:ph type="ctrTitle"/>
          </p:nvPr>
        </p:nvSpPr>
        <p:spPr>
          <a:xfrm>
            <a:off x="115503" y="0"/>
            <a:ext cx="11723571" cy="346509"/>
          </a:xfrm>
        </p:spPr>
        <p:txBody>
          <a:bodyPr>
            <a:normAutofit fontScale="90000"/>
          </a:bodyPr>
          <a:lstStyle/>
          <a:p>
            <a:r>
              <a:rPr lang="en-US" sz="2000" dirty="0"/>
              <a:t>Get rid of the grid lines</a:t>
            </a:r>
          </a:p>
        </p:txBody>
      </p:sp>
      <p:sp>
        <p:nvSpPr>
          <p:cNvPr id="9" name="TextBox 8">
            <a:extLst>
              <a:ext uri="{FF2B5EF4-FFF2-40B4-BE49-F238E27FC236}">
                <a16:creationId xmlns:a16="http://schemas.microsoft.com/office/drawing/2014/main" id="{CF3DA0D0-AF34-C493-51A5-CE1174AB2DB2}"/>
              </a:ext>
            </a:extLst>
          </p:cNvPr>
          <p:cNvSpPr txBox="1"/>
          <p:nvPr/>
        </p:nvSpPr>
        <p:spPr>
          <a:xfrm>
            <a:off x="115503" y="226002"/>
            <a:ext cx="7267074" cy="523220"/>
          </a:xfrm>
          <a:prstGeom prst="rect">
            <a:avLst/>
          </a:prstGeom>
          <a:noFill/>
        </p:spPr>
        <p:txBody>
          <a:bodyPr wrap="square" rtlCol="0">
            <a:spAutoFit/>
          </a:bodyPr>
          <a:lstStyle/>
          <a:p>
            <a:r>
              <a:rPr lang="en-US" sz="1400" dirty="0"/>
              <a:t>1. Click on a horizontal grid line and delete.</a:t>
            </a:r>
            <a:br>
              <a:rPr lang="en-US" sz="1400" dirty="0"/>
            </a:br>
            <a:r>
              <a:rPr lang="en-US" sz="1400" dirty="0"/>
              <a:t>2. Do the same for the vertical grid lines (delete them).</a:t>
            </a:r>
            <a:endParaRPr lang="en-US" sz="1400" baseline="-25000" dirty="0"/>
          </a:p>
        </p:txBody>
      </p:sp>
      <p:pic>
        <p:nvPicPr>
          <p:cNvPr id="6" name="Picture 5">
            <a:extLst>
              <a:ext uri="{FF2B5EF4-FFF2-40B4-BE49-F238E27FC236}">
                <a16:creationId xmlns:a16="http://schemas.microsoft.com/office/drawing/2014/main" id="{3EB64E0A-61C9-E210-1C17-0A35FBF54FBE}"/>
              </a:ext>
            </a:extLst>
          </p:cNvPr>
          <p:cNvPicPr>
            <a:picLocks noChangeAspect="1"/>
          </p:cNvPicPr>
          <p:nvPr/>
        </p:nvPicPr>
        <p:blipFill>
          <a:blip r:embed="rId2"/>
          <a:stretch>
            <a:fillRect/>
          </a:stretch>
        </p:blipFill>
        <p:spPr>
          <a:xfrm>
            <a:off x="1216257" y="1130669"/>
            <a:ext cx="7600484" cy="5513554"/>
          </a:xfrm>
          <a:prstGeom prst="rect">
            <a:avLst/>
          </a:prstGeom>
        </p:spPr>
      </p:pic>
      <p:cxnSp>
        <p:nvCxnSpPr>
          <p:cNvPr id="5" name="Straight Arrow Connector 4">
            <a:extLst>
              <a:ext uri="{FF2B5EF4-FFF2-40B4-BE49-F238E27FC236}">
                <a16:creationId xmlns:a16="http://schemas.microsoft.com/office/drawing/2014/main" id="{5A1724E8-D989-9EB0-8730-5E5007D8C86C}"/>
              </a:ext>
            </a:extLst>
          </p:cNvPr>
          <p:cNvCxnSpPr>
            <a:cxnSpLocks/>
          </p:cNvCxnSpPr>
          <p:nvPr/>
        </p:nvCxnSpPr>
        <p:spPr>
          <a:xfrm>
            <a:off x="1422399" y="476889"/>
            <a:ext cx="1522932" cy="1890926"/>
          </a:xfrm>
          <a:prstGeom prst="straightConnector1">
            <a:avLst/>
          </a:prstGeom>
          <a:ln w="31750">
            <a:solidFill>
              <a:srgbClr val="FF0000"/>
            </a:solidFil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154629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CF3DA0D0-AF34-C493-51A5-CE1174AB2DB2}"/>
              </a:ext>
            </a:extLst>
          </p:cNvPr>
          <p:cNvSpPr txBox="1"/>
          <p:nvPr/>
        </p:nvSpPr>
        <p:spPr>
          <a:xfrm>
            <a:off x="165239" y="242953"/>
            <a:ext cx="9827709" cy="1200329"/>
          </a:xfrm>
          <a:prstGeom prst="rect">
            <a:avLst/>
          </a:prstGeom>
          <a:noFill/>
        </p:spPr>
        <p:txBody>
          <a:bodyPr wrap="square" rtlCol="0">
            <a:spAutoFit/>
          </a:bodyPr>
          <a:lstStyle/>
          <a:p>
            <a:r>
              <a:rPr lang="en-US" sz="1200" dirty="0"/>
              <a:t>2. Create the column headings in column C as in the example below.</a:t>
            </a:r>
            <a:br>
              <a:rPr lang="en-US" sz="1200" dirty="0"/>
            </a:br>
            <a:r>
              <a:rPr lang="en-US" sz="1200" dirty="0"/>
              <a:t>3. Hover over the point in the graph where the Lux value cleanly starts to go up, indicated by the red dot in the red box on the right and write down the time.  </a:t>
            </a:r>
            <a:br>
              <a:rPr lang="en-US" sz="1200" dirty="0"/>
            </a:br>
            <a:r>
              <a:rPr lang="en-US" sz="1200" dirty="0"/>
              <a:t>4. Find the row for this time, below in yellow as row 252 for this example.</a:t>
            </a:r>
          </a:p>
          <a:p>
            <a:r>
              <a:rPr lang="en-US" sz="1200" dirty="0"/>
              <a:t>5. Put the start time </a:t>
            </a:r>
            <a:r>
              <a:rPr lang="en-US" sz="1200" i="1" dirty="0"/>
              <a:t>t</a:t>
            </a:r>
            <a:r>
              <a:rPr lang="en-US" sz="1200" i="1" baseline="-25000" dirty="0"/>
              <a:t>0</a:t>
            </a:r>
            <a:r>
              <a:rPr lang="en-US" sz="1200" dirty="0"/>
              <a:t> in cell C3, in this example as =$A$252. Put the corresponding lux value into cell C5 as =$B$252.  $ signs tell Excel to always use the column and/or row when the formulas get copied to another place .</a:t>
            </a:r>
          </a:p>
        </p:txBody>
      </p:sp>
      <p:grpSp>
        <p:nvGrpSpPr>
          <p:cNvPr id="12" name="Group 11">
            <a:extLst>
              <a:ext uri="{FF2B5EF4-FFF2-40B4-BE49-F238E27FC236}">
                <a16:creationId xmlns:a16="http://schemas.microsoft.com/office/drawing/2014/main" id="{09A2689C-28E0-1AE2-1901-65DBD365D8E1}"/>
              </a:ext>
            </a:extLst>
          </p:cNvPr>
          <p:cNvGrpSpPr/>
          <p:nvPr/>
        </p:nvGrpSpPr>
        <p:grpSpPr>
          <a:xfrm>
            <a:off x="662860" y="1610618"/>
            <a:ext cx="10198994" cy="5165086"/>
            <a:chOff x="699436" y="1577646"/>
            <a:chExt cx="10198994" cy="5165086"/>
          </a:xfrm>
        </p:grpSpPr>
        <p:grpSp>
          <p:nvGrpSpPr>
            <p:cNvPr id="10" name="Group 9">
              <a:extLst>
                <a:ext uri="{FF2B5EF4-FFF2-40B4-BE49-F238E27FC236}">
                  <a16:creationId xmlns:a16="http://schemas.microsoft.com/office/drawing/2014/main" id="{A5B4CBB6-3A76-1F29-27FA-6CB56E936701}"/>
                </a:ext>
              </a:extLst>
            </p:cNvPr>
            <p:cNvGrpSpPr/>
            <p:nvPr/>
          </p:nvGrpSpPr>
          <p:grpSpPr>
            <a:xfrm>
              <a:off x="699436" y="1577646"/>
              <a:ext cx="10198994" cy="5165086"/>
              <a:chOff x="699436" y="1577646"/>
              <a:chExt cx="10198994" cy="5165086"/>
            </a:xfrm>
          </p:grpSpPr>
          <p:pic>
            <p:nvPicPr>
              <p:cNvPr id="5" name="Picture 4">
                <a:extLst>
                  <a:ext uri="{FF2B5EF4-FFF2-40B4-BE49-F238E27FC236}">
                    <a16:creationId xmlns:a16="http://schemas.microsoft.com/office/drawing/2014/main" id="{C696DF04-D5AB-6471-371B-C4B0B81F4B9B}"/>
                  </a:ext>
                </a:extLst>
              </p:cNvPr>
              <p:cNvPicPr>
                <a:picLocks noChangeAspect="1"/>
              </p:cNvPicPr>
              <p:nvPr/>
            </p:nvPicPr>
            <p:blipFill>
              <a:blip r:embed="rId2"/>
              <a:stretch>
                <a:fillRect/>
              </a:stretch>
            </p:blipFill>
            <p:spPr>
              <a:xfrm>
                <a:off x="699436" y="1577646"/>
                <a:ext cx="10198994" cy="5165086"/>
              </a:xfrm>
              <a:prstGeom prst="rect">
                <a:avLst/>
              </a:prstGeom>
            </p:spPr>
          </p:pic>
          <p:sp>
            <p:nvSpPr>
              <p:cNvPr id="6" name="Rectangle: Rounded Corners 5">
                <a:extLst>
                  <a:ext uri="{FF2B5EF4-FFF2-40B4-BE49-F238E27FC236}">
                    <a16:creationId xmlns:a16="http://schemas.microsoft.com/office/drawing/2014/main" id="{AFDD0002-F47F-90AC-E9AD-66F59165F947}"/>
                  </a:ext>
                </a:extLst>
              </p:cNvPr>
              <p:cNvSpPr/>
              <p:nvPr/>
            </p:nvSpPr>
            <p:spPr>
              <a:xfrm>
                <a:off x="10029524" y="4629752"/>
                <a:ext cx="596766" cy="510139"/>
              </a:xfrm>
              <a:prstGeom prst="roundRect">
                <a:avLst/>
              </a:prstGeom>
              <a:noFill/>
              <a:ln w="539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Rounded Corners 6">
                <a:extLst>
                  <a:ext uri="{FF2B5EF4-FFF2-40B4-BE49-F238E27FC236}">
                    <a16:creationId xmlns:a16="http://schemas.microsoft.com/office/drawing/2014/main" id="{D417B163-108C-D249-06E7-ACF65B9A6642}"/>
                  </a:ext>
                </a:extLst>
              </p:cNvPr>
              <p:cNvSpPr/>
              <p:nvPr/>
            </p:nvSpPr>
            <p:spPr>
              <a:xfrm>
                <a:off x="2366209" y="1577647"/>
                <a:ext cx="607531" cy="292072"/>
              </a:xfrm>
              <a:prstGeom prst="roundRect">
                <a:avLst/>
              </a:prstGeom>
              <a:noFill/>
              <a:ln w="539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C5BD5894-2FFA-509F-C1B2-EFC3C431648D}"/>
                  </a:ext>
                </a:extLst>
              </p:cNvPr>
              <p:cNvSpPr/>
              <p:nvPr/>
            </p:nvSpPr>
            <p:spPr>
              <a:xfrm>
                <a:off x="3262963" y="2695074"/>
                <a:ext cx="904775" cy="336884"/>
              </a:xfrm>
              <a:prstGeom prst="round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TextBox 10">
              <a:extLst>
                <a:ext uri="{FF2B5EF4-FFF2-40B4-BE49-F238E27FC236}">
                  <a16:creationId xmlns:a16="http://schemas.microsoft.com/office/drawing/2014/main" id="{35D35ACB-578B-BDEB-AFEA-41F7E8CEED3C}"/>
                </a:ext>
              </a:extLst>
            </p:cNvPr>
            <p:cNvSpPr txBox="1"/>
            <p:nvPr/>
          </p:nvSpPr>
          <p:spPr>
            <a:xfrm>
              <a:off x="9751705" y="4260420"/>
              <a:ext cx="673770" cy="369332"/>
            </a:xfrm>
            <a:prstGeom prst="rect">
              <a:avLst/>
            </a:prstGeom>
            <a:noFill/>
          </p:spPr>
          <p:txBody>
            <a:bodyPr wrap="square" rtlCol="0">
              <a:spAutoFit/>
            </a:bodyPr>
            <a:lstStyle/>
            <a:p>
              <a:r>
                <a:rPr lang="en-US" dirty="0">
                  <a:solidFill>
                    <a:srgbClr val="FF0000"/>
                  </a:solidFill>
                </a:rPr>
                <a:t>t</a:t>
              </a:r>
              <a:r>
                <a:rPr lang="en-US" baseline="-25000" dirty="0">
                  <a:solidFill>
                    <a:srgbClr val="FF0000"/>
                  </a:solidFill>
                </a:rPr>
                <a:t>0</a:t>
              </a:r>
              <a:r>
                <a:rPr lang="en-US" dirty="0">
                  <a:solidFill>
                    <a:srgbClr val="FF0000"/>
                  </a:solidFill>
                </a:rPr>
                <a:t>,L</a:t>
              </a:r>
              <a:r>
                <a:rPr lang="en-US" baseline="-25000" dirty="0">
                  <a:solidFill>
                    <a:srgbClr val="FF0000"/>
                  </a:solidFill>
                </a:rPr>
                <a:t>0</a:t>
              </a:r>
            </a:p>
          </p:txBody>
        </p:sp>
      </p:grpSp>
      <p:sp>
        <p:nvSpPr>
          <p:cNvPr id="2" name="TextBox 1">
            <a:extLst>
              <a:ext uri="{FF2B5EF4-FFF2-40B4-BE49-F238E27FC236}">
                <a16:creationId xmlns:a16="http://schemas.microsoft.com/office/drawing/2014/main" id="{E812FE5D-1AB6-1AE9-AB3E-B85154AF76A9}"/>
              </a:ext>
            </a:extLst>
          </p:cNvPr>
          <p:cNvSpPr txBox="1"/>
          <p:nvPr/>
        </p:nvSpPr>
        <p:spPr>
          <a:xfrm>
            <a:off x="29778" y="0"/>
            <a:ext cx="12192000" cy="276999"/>
          </a:xfrm>
          <a:prstGeom prst="rect">
            <a:avLst/>
          </a:prstGeom>
          <a:noFill/>
        </p:spPr>
        <p:txBody>
          <a:bodyPr wrap="square" rtlCol="0">
            <a:spAutoFit/>
          </a:bodyPr>
          <a:lstStyle/>
          <a:p>
            <a:r>
              <a:rPr lang="en-US" sz="1200" b="1" dirty="0"/>
              <a:t>Columns A and B are the measurement data.  We’ll make Columns C-J for the model to obtain tau, the photoresistor response time.</a:t>
            </a:r>
          </a:p>
        </p:txBody>
      </p:sp>
    </p:spTree>
    <p:extLst>
      <p:ext uri="{BB962C8B-B14F-4D97-AF65-F5344CB8AC3E}">
        <p14:creationId xmlns:p14="http://schemas.microsoft.com/office/powerpoint/2010/main" val="23449986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6FA9C-7BA5-0F4D-68BE-022F041E7688}"/>
              </a:ext>
            </a:extLst>
          </p:cNvPr>
          <p:cNvSpPr>
            <a:spLocks noGrp="1"/>
          </p:cNvSpPr>
          <p:nvPr>
            <p:ph type="ctrTitle"/>
          </p:nvPr>
        </p:nvSpPr>
        <p:spPr>
          <a:xfrm>
            <a:off x="115503" y="0"/>
            <a:ext cx="11723571" cy="346509"/>
          </a:xfrm>
        </p:spPr>
        <p:txBody>
          <a:bodyPr>
            <a:normAutofit fontScale="90000"/>
          </a:bodyPr>
          <a:lstStyle/>
          <a:p>
            <a:r>
              <a:rPr lang="en-US" sz="2000" dirty="0"/>
              <a:t>Make the axes 1 pt wide, black, and add </a:t>
            </a:r>
            <a:r>
              <a:rPr lang="en-US" sz="2000" dirty="0" err="1"/>
              <a:t>tickmarks</a:t>
            </a:r>
            <a:endParaRPr lang="en-US" sz="2000" dirty="0"/>
          </a:p>
        </p:txBody>
      </p:sp>
      <p:sp>
        <p:nvSpPr>
          <p:cNvPr id="9" name="TextBox 8">
            <a:extLst>
              <a:ext uri="{FF2B5EF4-FFF2-40B4-BE49-F238E27FC236}">
                <a16:creationId xmlns:a16="http://schemas.microsoft.com/office/drawing/2014/main" id="{CF3DA0D0-AF34-C493-51A5-CE1174AB2DB2}"/>
              </a:ext>
            </a:extLst>
          </p:cNvPr>
          <p:cNvSpPr txBox="1"/>
          <p:nvPr/>
        </p:nvSpPr>
        <p:spPr>
          <a:xfrm>
            <a:off x="115503" y="226002"/>
            <a:ext cx="7267074" cy="1528624"/>
          </a:xfrm>
          <a:prstGeom prst="rect">
            <a:avLst/>
          </a:prstGeom>
          <a:noFill/>
        </p:spPr>
        <p:txBody>
          <a:bodyPr wrap="square" rtlCol="0">
            <a:spAutoFit/>
          </a:bodyPr>
          <a:lstStyle/>
          <a:p>
            <a:r>
              <a:rPr lang="en-US" sz="1400" dirty="0"/>
              <a:t>1. Right click on one of the numbers on the horizontal axis to bring up the dialogue box.</a:t>
            </a:r>
            <a:br>
              <a:rPr lang="en-US" sz="1400" dirty="0"/>
            </a:br>
            <a:r>
              <a:rPr lang="en-US" sz="1400" dirty="0"/>
              <a:t>2. Select Format Axis…</a:t>
            </a:r>
            <a:br>
              <a:rPr lang="en-US" sz="1400" dirty="0"/>
            </a:br>
            <a:r>
              <a:rPr lang="en-US" sz="1400" dirty="0"/>
              <a:t>3. Make the settings shown for the axis line color and properties.</a:t>
            </a:r>
            <a:br>
              <a:rPr lang="en-US" sz="1400" dirty="0"/>
            </a:br>
            <a:r>
              <a:rPr lang="en-US" sz="1400" dirty="0"/>
              <a:t>4. Then go to the tool on the right (3</a:t>
            </a:r>
            <a:r>
              <a:rPr lang="en-US" sz="1400" baseline="30000" dirty="0"/>
              <a:t>rd</a:t>
            </a:r>
            <a:r>
              <a:rPr lang="en-US" sz="1400" dirty="0"/>
              <a:t> screen shot on this page.)</a:t>
            </a:r>
            <a:br>
              <a:rPr lang="en-US" sz="1400" dirty="0"/>
            </a:br>
            <a:r>
              <a:rPr lang="en-US" sz="1400" dirty="0"/>
              <a:t>5. Tick </a:t>
            </a:r>
            <a:r>
              <a:rPr lang="en-US" sz="1400" dirty="0" err="1"/>
              <a:t>Marks:Major</a:t>
            </a:r>
            <a:r>
              <a:rPr lang="en-US" sz="1400" dirty="0"/>
              <a:t> </a:t>
            </a:r>
            <a:r>
              <a:rPr lang="en-US" sz="1400" dirty="0" err="1"/>
              <a:t>type:Inside</a:t>
            </a:r>
            <a:r>
              <a:rPr lang="en-US" sz="1400" dirty="0"/>
              <a:t>. </a:t>
            </a:r>
            <a:br>
              <a:rPr lang="en-US" sz="1400" dirty="0"/>
            </a:br>
            <a:r>
              <a:rPr lang="en-US" sz="1400" dirty="0"/>
              <a:t>6. Do the same steps 1-5 for the vertical axis.  </a:t>
            </a:r>
          </a:p>
          <a:p>
            <a:endParaRPr lang="en-US" sz="1400" baseline="-25000" dirty="0"/>
          </a:p>
        </p:txBody>
      </p:sp>
      <p:grpSp>
        <p:nvGrpSpPr>
          <p:cNvPr id="10" name="Group 9">
            <a:extLst>
              <a:ext uri="{FF2B5EF4-FFF2-40B4-BE49-F238E27FC236}">
                <a16:creationId xmlns:a16="http://schemas.microsoft.com/office/drawing/2014/main" id="{E20AC46D-F89B-116D-1417-568EC2640468}"/>
              </a:ext>
            </a:extLst>
          </p:cNvPr>
          <p:cNvGrpSpPr/>
          <p:nvPr/>
        </p:nvGrpSpPr>
        <p:grpSpPr>
          <a:xfrm>
            <a:off x="626165" y="2132004"/>
            <a:ext cx="4039164" cy="4172532"/>
            <a:chOff x="2945331" y="1766246"/>
            <a:chExt cx="4039164" cy="4172532"/>
          </a:xfrm>
        </p:grpSpPr>
        <p:pic>
          <p:nvPicPr>
            <p:cNvPr id="4" name="Picture 3">
              <a:extLst>
                <a:ext uri="{FF2B5EF4-FFF2-40B4-BE49-F238E27FC236}">
                  <a16:creationId xmlns:a16="http://schemas.microsoft.com/office/drawing/2014/main" id="{120EC288-69A9-76AC-26E4-986AE4AE20B9}"/>
                </a:ext>
              </a:extLst>
            </p:cNvPr>
            <p:cNvPicPr>
              <a:picLocks noChangeAspect="1"/>
            </p:cNvPicPr>
            <p:nvPr/>
          </p:nvPicPr>
          <p:blipFill>
            <a:blip r:embed="rId2"/>
            <a:stretch>
              <a:fillRect/>
            </a:stretch>
          </p:blipFill>
          <p:spPr>
            <a:xfrm>
              <a:off x="2945331" y="1766246"/>
              <a:ext cx="4039164" cy="4172532"/>
            </a:xfrm>
            <a:prstGeom prst="rect">
              <a:avLst/>
            </a:prstGeom>
          </p:spPr>
        </p:pic>
        <p:sp>
          <p:nvSpPr>
            <p:cNvPr id="7" name="Rectangle 6">
              <a:extLst>
                <a:ext uri="{FF2B5EF4-FFF2-40B4-BE49-F238E27FC236}">
                  <a16:creationId xmlns:a16="http://schemas.microsoft.com/office/drawing/2014/main" id="{32DBD8EE-93A2-97C8-691F-557A5652C953}"/>
                </a:ext>
              </a:extLst>
            </p:cNvPr>
            <p:cNvSpPr/>
            <p:nvPr/>
          </p:nvSpPr>
          <p:spPr>
            <a:xfrm>
              <a:off x="4331368" y="4937760"/>
              <a:ext cx="702645" cy="336884"/>
            </a:xfrm>
            <a:prstGeom prst="rect">
              <a:avLst/>
            </a:prstGeom>
            <a:noFill/>
            <a:ln w="317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98EE716-12F7-85F8-C73F-AA9C047EA2E8}"/>
                </a:ext>
              </a:extLst>
            </p:cNvPr>
            <p:cNvSpPr/>
            <p:nvPr/>
          </p:nvSpPr>
          <p:spPr>
            <a:xfrm>
              <a:off x="5053263" y="4841507"/>
              <a:ext cx="1386037" cy="231007"/>
            </a:xfrm>
            <a:prstGeom prst="rect">
              <a:avLst/>
            </a:prstGeom>
            <a:noFill/>
            <a:ln w="317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3" name="Group 22">
            <a:extLst>
              <a:ext uri="{FF2B5EF4-FFF2-40B4-BE49-F238E27FC236}">
                <a16:creationId xmlns:a16="http://schemas.microsoft.com/office/drawing/2014/main" id="{E82F3B9D-B511-960A-4DE0-ECD9708E24CE}"/>
              </a:ext>
            </a:extLst>
          </p:cNvPr>
          <p:cNvGrpSpPr/>
          <p:nvPr/>
        </p:nvGrpSpPr>
        <p:grpSpPr>
          <a:xfrm>
            <a:off x="8822252" y="2295968"/>
            <a:ext cx="2743583" cy="3277057"/>
            <a:chOff x="8607841" y="1978334"/>
            <a:chExt cx="2743583" cy="3277057"/>
          </a:xfrm>
        </p:grpSpPr>
        <p:pic>
          <p:nvPicPr>
            <p:cNvPr id="20" name="Picture 19">
              <a:extLst>
                <a:ext uri="{FF2B5EF4-FFF2-40B4-BE49-F238E27FC236}">
                  <a16:creationId xmlns:a16="http://schemas.microsoft.com/office/drawing/2014/main" id="{09943AF3-8C38-8DBC-AF4D-F7F05227F331}"/>
                </a:ext>
              </a:extLst>
            </p:cNvPr>
            <p:cNvPicPr>
              <a:picLocks noChangeAspect="1"/>
            </p:cNvPicPr>
            <p:nvPr/>
          </p:nvPicPr>
          <p:blipFill>
            <a:blip r:embed="rId3"/>
            <a:stretch>
              <a:fillRect/>
            </a:stretch>
          </p:blipFill>
          <p:spPr>
            <a:xfrm>
              <a:off x="8607841" y="1978334"/>
              <a:ext cx="2743583" cy="3277057"/>
            </a:xfrm>
            <a:prstGeom prst="rect">
              <a:avLst/>
            </a:prstGeom>
          </p:spPr>
        </p:pic>
        <p:sp>
          <p:nvSpPr>
            <p:cNvPr id="21" name="Rectangle 20">
              <a:extLst>
                <a:ext uri="{FF2B5EF4-FFF2-40B4-BE49-F238E27FC236}">
                  <a16:creationId xmlns:a16="http://schemas.microsoft.com/office/drawing/2014/main" id="{162CC989-564C-B078-FD6C-D40760752FE6}"/>
                </a:ext>
              </a:extLst>
            </p:cNvPr>
            <p:cNvSpPr/>
            <p:nvPr/>
          </p:nvSpPr>
          <p:spPr>
            <a:xfrm>
              <a:off x="9923925" y="2671021"/>
              <a:ext cx="387626" cy="392895"/>
            </a:xfrm>
            <a:prstGeom prst="rect">
              <a:avLst/>
            </a:prstGeom>
            <a:noFill/>
            <a:ln w="317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1F1A5469-2025-D329-2DDE-D3B2BC2B87D4}"/>
                </a:ext>
              </a:extLst>
            </p:cNvPr>
            <p:cNvSpPr/>
            <p:nvPr/>
          </p:nvSpPr>
          <p:spPr>
            <a:xfrm>
              <a:off x="8767290" y="3433383"/>
              <a:ext cx="2282512" cy="551476"/>
            </a:xfrm>
            <a:prstGeom prst="rect">
              <a:avLst/>
            </a:prstGeom>
            <a:noFill/>
            <a:ln w="317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5" name="Group 24">
            <a:extLst>
              <a:ext uri="{FF2B5EF4-FFF2-40B4-BE49-F238E27FC236}">
                <a16:creationId xmlns:a16="http://schemas.microsoft.com/office/drawing/2014/main" id="{7D9AE156-DC03-91B2-0AE6-C48F16434595}"/>
              </a:ext>
            </a:extLst>
          </p:cNvPr>
          <p:cNvGrpSpPr/>
          <p:nvPr/>
        </p:nvGrpSpPr>
        <p:grpSpPr>
          <a:xfrm>
            <a:off x="5482443" y="1978334"/>
            <a:ext cx="2581635" cy="4153480"/>
            <a:chOff x="5482443" y="1978334"/>
            <a:chExt cx="2581635" cy="4153480"/>
          </a:xfrm>
        </p:grpSpPr>
        <p:grpSp>
          <p:nvGrpSpPr>
            <p:cNvPr id="18" name="Group 17">
              <a:extLst>
                <a:ext uri="{FF2B5EF4-FFF2-40B4-BE49-F238E27FC236}">
                  <a16:creationId xmlns:a16="http://schemas.microsoft.com/office/drawing/2014/main" id="{46BC16DF-EC74-701D-6DB7-C48C561EE215}"/>
                </a:ext>
              </a:extLst>
            </p:cNvPr>
            <p:cNvGrpSpPr/>
            <p:nvPr/>
          </p:nvGrpSpPr>
          <p:grpSpPr>
            <a:xfrm>
              <a:off x="5482443" y="1978334"/>
              <a:ext cx="2581635" cy="4153480"/>
              <a:chOff x="5462565" y="1968485"/>
              <a:chExt cx="2581635" cy="4153480"/>
            </a:xfrm>
          </p:grpSpPr>
          <p:pic>
            <p:nvPicPr>
              <p:cNvPr id="16" name="Picture 15">
                <a:extLst>
                  <a:ext uri="{FF2B5EF4-FFF2-40B4-BE49-F238E27FC236}">
                    <a16:creationId xmlns:a16="http://schemas.microsoft.com/office/drawing/2014/main" id="{F2C52572-1D14-9607-2ED3-B9B2DEF30AA1}"/>
                  </a:ext>
                </a:extLst>
              </p:cNvPr>
              <p:cNvPicPr>
                <a:picLocks noChangeAspect="1"/>
              </p:cNvPicPr>
              <p:nvPr/>
            </p:nvPicPr>
            <p:blipFill>
              <a:blip r:embed="rId4"/>
              <a:stretch>
                <a:fillRect/>
              </a:stretch>
            </p:blipFill>
            <p:spPr>
              <a:xfrm>
                <a:off x="5462565" y="1968485"/>
                <a:ext cx="2581635" cy="4153480"/>
              </a:xfrm>
              <a:prstGeom prst="rect">
                <a:avLst/>
              </a:prstGeom>
            </p:spPr>
          </p:pic>
          <p:sp>
            <p:nvSpPr>
              <p:cNvPr id="13" name="Rectangle 12">
                <a:extLst>
                  <a:ext uri="{FF2B5EF4-FFF2-40B4-BE49-F238E27FC236}">
                    <a16:creationId xmlns:a16="http://schemas.microsoft.com/office/drawing/2014/main" id="{5D32A6D2-9011-A056-342E-9D5B9B97DD13}"/>
                  </a:ext>
                </a:extLst>
              </p:cNvPr>
              <p:cNvSpPr/>
              <p:nvPr/>
            </p:nvSpPr>
            <p:spPr>
              <a:xfrm>
                <a:off x="5546035" y="2608722"/>
                <a:ext cx="387626" cy="392895"/>
              </a:xfrm>
              <a:prstGeom prst="rect">
                <a:avLst/>
              </a:prstGeom>
              <a:noFill/>
              <a:ln w="317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4844BB6-1759-7997-6766-4ABA3B2EAACA}"/>
                  </a:ext>
                </a:extLst>
              </p:cNvPr>
              <p:cNvSpPr/>
              <p:nvPr/>
            </p:nvSpPr>
            <p:spPr>
              <a:xfrm>
                <a:off x="5783474" y="4579983"/>
                <a:ext cx="2128073" cy="392895"/>
              </a:xfrm>
              <a:prstGeom prst="rect">
                <a:avLst/>
              </a:prstGeom>
              <a:noFill/>
              <a:ln w="317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956F42A1-AD90-7836-3666-A7897F0D9C07}"/>
                  </a:ext>
                </a:extLst>
              </p:cNvPr>
              <p:cNvSpPr/>
              <p:nvPr/>
            </p:nvSpPr>
            <p:spPr>
              <a:xfrm>
                <a:off x="5783474" y="5206324"/>
                <a:ext cx="2128073" cy="250259"/>
              </a:xfrm>
              <a:prstGeom prst="rect">
                <a:avLst/>
              </a:prstGeom>
              <a:noFill/>
              <a:ln w="317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4" name="Rectangle 23">
              <a:extLst>
                <a:ext uri="{FF2B5EF4-FFF2-40B4-BE49-F238E27FC236}">
                  <a16:creationId xmlns:a16="http://schemas.microsoft.com/office/drawing/2014/main" id="{965BC3EA-5621-9D71-E41F-AF708147FE07}"/>
                </a:ext>
              </a:extLst>
            </p:cNvPr>
            <p:cNvSpPr/>
            <p:nvPr/>
          </p:nvSpPr>
          <p:spPr>
            <a:xfrm>
              <a:off x="5565913" y="3356684"/>
              <a:ext cx="1114020" cy="753303"/>
            </a:xfrm>
            <a:prstGeom prst="rect">
              <a:avLst/>
            </a:prstGeom>
            <a:noFill/>
            <a:ln w="317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1675669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6FA9C-7BA5-0F4D-68BE-022F041E7688}"/>
              </a:ext>
            </a:extLst>
          </p:cNvPr>
          <p:cNvSpPr>
            <a:spLocks noGrp="1"/>
          </p:cNvSpPr>
          <p:nvPr>
            <p:ph type="ctrTitle"/>
          </p:nvPr>
        </p:nvSpPr>
        <p:spPr>
          <a:xfrm>
            <a:off x="115503" y="0"/>
            <a:ext cx="11723571" cy="346509"/>
          </a:xfrm>
        </p:spPr>
        <p:txBody>
          <a:bodyPr>
            <a:normAutofit fontScale="90000"/>
          </a:bodyPr>
          <a:lstStyle/>
          <a:p>
            <a:r>
              <a:rPr lang="en-US" sz="2000" dirty="0"/>
              <a:t>Adjust the plot to fill the entire canvas</a:t>
            </a:r>
          </a:p>
        </p:txBody>
      </p:sp>
      <p:sp>
        <p:nvSpPr>
          <p:cNvPr id="9" name="TextBox 8">
            <a:extLst>
              <a:ext uri="{FF2B5EF4-FFF2-40B4-BE49-F238E27FC236}">
                <a16:creationId xmlns:a16="http://schemas.microsoft.com/office/drawing/2014/main" id="{CF3DA0D0-AF34-C493-51A5-CE1174AB2DB2}"/>
              </a:ext>
            </a:extLst>
          </p:cNvPr>
          <p:cNvSpPr txBox="1"/>
          <p:nvPr/>
        </p:nvSpPr>
        <p:spPr>
          <a:xfrm>
            <a:off x="115503" y="226002"/>
            <a:ext cx="7267074" cy="666849"/>
          </a:xfrm>
          <a:prstGeom prst="rect">
            <a:avLst/>
          </a:prstGeom>
          <a:noFill/>
        </p:spPr>
        <p:txBody>
          <a:bodyPr wrap="square" rtlCol="0">
            <a:spAutoFit/>
          </a:bodyPr>
          <a:lstStyle/>
          <a:p>
            <a:r>
              <a:rPr lang="en-US" sz="1400" dirty="0"/>
              <a:t>1. Click on each axis in the middle and use the round handle to move the axis close to its closest ‘wall’, to use all of the graph space.  </a:t>
            </a:r>
          </a:p>
          <a:p>
            <a:endParaRPr lang="en-US" sz="1400" baseline="-25000" dirty="0"/>
          </a:p>
        </p:txBody>
      </p:sp>
      <p:pic>
        <p:nvPicPr>
          <p:cNvPr id="3" name="Picture 2">
            <a:extLst>
              <a:ext uri="{FF2B5EF4-FFF2-40B4-BE49-F238E27FC236}">
                <a16:creationId xmlns:a16="http://schemas.microsoft.com/office/drawing/2014/main" id="{F59133D0-EB51-4486-CC77-FD1AD1A63524}"/>
              </a:ext>
            </a:extLst>
          </p:cNvPr>
          <p:cNvPicPr>
            <a:picLocks noChangeAspect="1"/>
          </p:cNvPicPr>
          <p:nvPr/>
        </p:nvPicPr>
        <p:blipFill>
          <a:blip r:embed="rId2"/>
          <a:stretch>
            <a:fillRect/>
          </a:stretch>
        </p:blipFill>
        <p:spPr>
          <a:xfrm>
            <a:off x="1755272" y="1777354"/>
            <a:ext cx="7003717" cy="5080646"/>
          </a:xfrm>
          <a:prstGeom prst="rect">
            <a:avLst/>
          </a:prstGeom>
        </p:spPr>
      </p:pic>
    </p:spTree>
    <p:extLst>
      <p:ext uri="{BB962C8B-B14F-4D97-AF65-F5344CB8AC3E}">
        <p14:creationId xmlns:p14="http://schemas.microsoft.com/office/powerpoint/2010/main" val="3817301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6FA9C-7BA5-0F4D-68BE-022F041E7688}"/>
              </a:ext>
            </a:extLst>
          </p:cNvPr>
          <p:cNvSpPr>
            <a:spLocks noGrp="1"/>
          </p:cNvSpPr>
          <p:nvPr>
            <p:ph type="ctrTitle"/>
          </p:nvPr>
        </p:nvSpPr>
        <p:spPr>
          <a:xfrm>
            <a:off x="115503" y="0"/>
            <a:ext cx="11723571" cy="346509"/>
          </a:xfrm>
        </p:spPr>
        <p:txBody>
          <a:bodyPr>
            <a:normAutofit fontScale="90000"/>
          </a:bodyPr>
          <a:lstStyle/>
          <a:p>
            <a:r>
              <a:rPr lang="en-US" sz="2000" dirty="0"/>
              <a:t>Adjust the plot to fill the entire canvas</a:t>
            </a:r>
          </a:p>
        </p:txBody>
      </p:sp>
      <p:sp>
        <p:nvSpPr>
          <p:cNvPr id="9" name="TextBox 8">
            <a:extLst>
              <a:ext uri="{FF2B5EF4-FFF2-40B4-BE49-F238E27FC236}">
                <a16:creationId xmlns:a16="http://schemas.microsoft.com/office/drawing/2014/main" id="{CF3DA0D0-AF34-C493-51A5-CE1174AB2DB2}"/>
              </a:ext>
            </a:extLst>
          </p:cNvPr>
          <p:cNvSpPr txBox="1"/>
          <p:nvPr/>
        </p:nvSpPr>
        <p:spPr>
          <a:xfrm>
            <a:off x="115503" y="359483"/>
            <a:ext cx="7267074" cy="666849"/>
          </a:xfrm>
          <a:prstGeom prst="rect">
            <a:avLst/>
          </a:prstGeom>
          <a:noFill/>
        </p:spPr>
        <p:txBody>
          <a:bodyPr wrap="square" rtlCol="0">
            <a:spAutoFit/>
          </a:bodyPr>
          <a:lstStyle/>
          <a:p>
            <a:r>
              <a:rPr lang="en-US" sz="1400" dirty="0"/>
              <a:t>1. Click in the middle of the chart to bring up the large green + in the upper right corner. </a:t>
            </a:r>
            <a:br>
              <a:rPr lang="en-US" sz="1400" dirty="0"/>
            </a:br>
            <a:r>
              <a:rPr lang="en-US" sz="1400" dirty="0"/>
              <a:t>2. Click on legend to add it, and move it to a good spot.  </a:t>
            </a:r>
          </a:p>
          <a:p>
            <a:endParaRPr lang="en-US" sz="1400" baseline="-25000" dirty="0"/>
          </a:p>
        </p:txBody>
      </p:sp>
      <p:pic>
        <p:nvPicPr>
          <p:cNvPr id="5" name="Picture 4">
            <a:extLst>
              <a:ext uri="{FF2B5EF4-FFF2-40B4-BE49-F238E27FC236}">
                <a16:creationId xmlns:a16="http://schemas.microsoft.com/office/drawing/2014/main" id="{E505E3B0-4ECE-0753-9757-74F5C41C0842}"/>
              </a:ext>
            </a:extLst>
          </p:cNvPr>
          <p:cNvPicPr>
            <a:picLocks noChangeAspect="1"/>
          </p:cNvPicPr>
          <p:nvPr/>
        </p:nvPicPr>
        <p:blipFill>
          <a:blip r:embed="rId2"/>
          <a:stretch>
            <a:fillRect/>
          </a:stretch>
        </p:blipFill>
        <p:spPr>
          <a:xfrm>
            <a:off x="988911" y="1414181"/>
            <a:ext cx="9097645" cy="4029637"/>
          </a:xfrm>
          <a:prstGeom prst="rect">
            <a:avLst/>
          </a:prstGeom>
        </p:spPr>
      </p:pic>
      <p:sp>
        <p:nvSpPr>
          <p:cNvPr id="6" name="Rectangle 5">
            <a:extLst>
              <a:ext uri="{FF2B5EF4-FFF2-40B4-BE49-F238E27FC236}">
                <a16:creationId xmlns:a16="http://schemas.microsoft.com/office/drawing/2014/main" id="{92DEB59C-3184-EFE4-0EB6-4A5520C8D0A8}"/>
              </a:ext>
            </a:extLst>
          </p:cNvPr>
          <p:cNvSpPr/>
          <p:nvPr/>
        </p:nvSpPr>
        <p:spPr>
          <a:xfrm>
            <a:off x="3753853" y="4023360"/>
            <a:ext cx="231006" cy="240632"/>
          </a:xfrm>
          <a:prstGeom prst="rect">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EB7DC872-1849-DB92-1743-3C54A29C1CBC}"/>
              </a:ext>
            </a:extLst>
          </p:cNvPr>
          <p:cNvSpPr/>
          <p:nvPr/>
        </p:nvSpPr>
        <p:spPr>
          <a:xfrm>
            <a:off x="7968114" y="1414181"/>
            <a:ext cx="579120" cy="433870"/>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CBA39124-47B4-A3D4-7D47-C59E38D1CCC0}"/>
              </a:ext>
            </a:extLst>
          </p:cNvPr>
          <p:cNvSpPr/>
          <p:nvPr/>
        </p:nvSpPr>
        <p:spPr>
          <a:xfrm>
            <a:off x="8585733" y="2915724"/>
            <a:ext cx="972152" cy="202862"/>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792167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6FA9C-7BA5-0F4D-68BE-022F041E7688}"/>
              </a:ext>
            </a:extLst>
          </p:cNvPr>
          <p:cNvSpPr>
            <a:spLocks noGrp="1"/>
          </p:cNvSpPr>
          <p:nvPr>
            <p:ph type="ctrTitle"/>
          </p:nvPr>
        </p:nvSpPr>
        <p:spPr>
          <a:xfrm>
            <a:off x="115503" y="0"/>
            <a:ext cx="11723571" cy="346509"/>
          </a:xfrm>
        </p:spPr>
        <p:txBody>
          <a:bodyPr>
            <a:normAutofit fontScale="90000"/>
          </a:bodyPr>
          <a:lstStyle/>
          <a:p>
            <a:r>
              <a:rPr lang="en-US" sz="2000" dirty="0"/>
              <a:t>You made it! Congratulations!!</a:t>
            </a:r>
          </a:p>
        </p:txBody>
      </p:sp>
      <p:pic>
        <p:nvPicPr>
          <p:cNvPr id="3" name="Picture 2">
            <a:extLst>
              <a:ext uri="{FF2B5EF4-FFF2-40B4-BE49-F238E27FC236}">
                <a16:creationId xmlns:a16="http://schemas.microsoft.com/office/drawing/2014/main" id="{9F557A56-67A1-3F15-B092-E26E1CCCD5DF}"/>
              </a:ext>
            </a:extLst>
          </p:cNvPr>
          <p:cNvPicPr>
            <a:picLocks noChangeAspect="1"/>
          </p:cNvPicPr>
          <p:nvPr/>
        </p:nvPicPr>
        <p:blipFill>
          <a:blip r:embed="rId2"/>
          <a:stretch>
            <a:fillRect/>
          </a:stretch>
        </p:blipFill>
        <p:spPr>
          <a:xfrm>
            <a:off x="1476140" y="359483"/>
            <a:ext cx="8681456" cy="6297714"/>
          </a:xfrm>
          <a:prstGeom prst="rect">
            <a:avLst/>
          </a:prstGeom>
        </p:spPr>
      </p:pic>
    </p:spTree>
    <p:extLst>
      <p:ext uri="{BB962C8B-B14F-4D97-AF65-F5344CB8AC3E}">
        <p14:creationId xmlns:p14="http://schemas.microsoft.com/office/powerpoint/2010/main" val="3544850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6FA9C-7BA5-0F4D-68BE-022F041E7688}"/>
              </a:ext>
            </a:extLst>
          </p:cNvPr>
          <p:cNvSpPr>
            <a:spLocks noGrp="1"/>
          </p:cNvSpPr>
          <p:nvPr>
            <p:ph type="ctrTitle"/>
          </p:nvPr>
        </p:nvSpPr>
        <p:spPr>
          <a:xfrm>
            <a:off x="115504" y="0"/>
            <a:ext cx="9066998" cy="713704"/>
          </a:xfrm>
        </p:spPr>
        <p:txBody>
          <a:bodyPr>
            <a:normAutofit/>
          </a:bodyPr>
          <a:lstStyle/>
          <a:p>
            <a:r>
              <a:rPr lang="en-US" sz="2000" dirty="0"/>
              <a:t>This version has the response time for the LED on and off included: </a:t>
            </a:r>
            <a:br>
              <a:rPr lang="en-US" sz="2000" dirty="0"/>
            </a:br>
            <a:r>
              <a:rPr lang="en-US" sz="2000" dirty="0"/>
              <a:t>Sequence is </a:t>
            </a:r>
            <a:r>
              <a:rPr lang="en-US" sz="2000" dirty="0" err="1"/>
              <a:t>Insert:Text</a:t>
            </a:r>
            <a:r>
              <a:rPr lang="en-US" sz="2000" dirty="0"/>
              <a:t> Box then drag a box where the text goes.</a:t>
            </a:r>
          </a:p>
        </p:txBody>
      </p:sp>
      <p:pic>
        <p:nvPicPr>
          <p:cNvPr id="4" name="Picture 3">
            <a:extLst>
              <a:ext uri="{FF2B5EF4-FFF2-40B4-BE49-F238E27FC236}">
                <a16:creationId xmlns:a16="http://schemas.microsoft.com/office/drawing/2014/main" id="{B67353C1-F843-3F2B-8E72-43B31AACAAD5}"/>
              </a:ext>
            </a:extLst>
          </p:cNvPr>
          <p:cNvPicPr>
            <a:picLocks noChangeAspect="1"/>
          </p:cNvPicPr>
          <p:nvPr/>
        </p:nvPicPr>
        <p:blipFill>
          <a:blip r:embed="rId2"/>
          <a:stretch>
            <a:fillRect/>
          </a:stretch>
        </p:blipFill>
        <p:spPr>
          <a:xfrm>
            <a:off x="2319954" y="1097735"/>
            <a:ext cx="7940577" cy="5760265"/>
          </a:xfrm>
          <a:prstGeom prst="rect">
            <a:avLst/>
          </a:prstGeom>
        </p:spPr>
      </p:pic>
    </p:spTree>
    <p:extLst>
      <p:ext uri="{BB962C8B-B14F-4D97-AF65-F5344CB8AC3E}">
        <p14:creationId xmlns:p14="http://schemas.microsoft.com/office/powerpoint/2010/main" val="30293375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CF3DA0D0-AF34-C493-51A5-CE1174AB2DB2}"/>
              </a:ext>
            </a:extLst>
          </p:cNvPr>
          <p:cNvSpPr txBox="1"/>
          <p:nvPr/>
        </p:nvSpPr>
        <p:spPr>
          <a:xfrm>
            <a:off x="0" y="96237"/>
            <a:ext cx="12192000" cy="1600438"/>
          </a:xfrm>
          <a:prstGeom prst="rect">
            <a:avLst/>
          </a:prstGeom>
          <a:noFill/>
        </p:spPr>
        <p:txBody>
          <a:bodyPr wrap="square" rtlCol="0">
            <a:spAutoFit/>
          </a:bodyPr>
          <a:lstStyle/>
          <a:p>
            <a:r>
              <a:rPr lang="en-US" sz="1400" dirty="0"/>
              <a:t>6. Hover over the point in the graph where the Lux value reaches a level peak, indicated by the green dot in the green box on the right and write down the time.  </a:t>
            </a:r>
            <a:br>
              <a:rPr lang="en-US" sz="1400" dirty="0"/>
            </a:br>
            <a:r>
              <a:rPr lang="en-US" sz="1400" dirty="0"/>
              <a:t>7. Find the row for this time, below in yellow as row 352 for this example.</a:t>
            </a:r>
          </a:p>
          <a:p>
            <a:r>
              <a:rPr lang="en-US" sz="1400" dirty="0"/>
              <a:t>8. Put the corresponding lux value into cell C5 as =$B$352 for this example (yours may be a different number). </a:t>
            </a:r>
            <a:br>
              <a:rPr lang="en-US" sz="1400" dirty="0"/>
            </a:br>
            <a:r>
              <a:rPr lang="en-US" sz="1400" dirty="0"/>
              <a:t>9. Enter a value for tau (seconds) below, in this example, 0.001248614.</a:t>
            </a:r>
            <a:br>
              <a:rPr lang="en-US" sz="1400" dirty="0"/>
            </a:br>
            <a:br>
              <a:rPr lang="en-US" sz="1400" dirty="0"/>
            </a:br>
            <a:r>
              <a:rPr lang="en-US" sz="1400" b="1" dirty="0"/>
              <a:t>NOTE</a:t>
            </a:r>
            <a:r>
              <a:rPr lang="en-US" sz="1400" dirty="0"/>
              <a:t>:  The cell with #NUM! are not a problem since the Model (Lux) values are only relevant to the problem at times near the pulse shown after the time of the red dot.  </a:t>
            </a:r>
          </a:p>
        </p:txBody>
      </p:sp>
      <p:grpSp>
        <p:nvGrpSpPr>
          <p:cNvPr id="15" name="Group 14">
            <a:extLst>
              <a:ext uri="{FF2B5EF4-FFF2-40B4-BE49-F238E27FC236}">
                <a16:creationId xmlns:a16="http://schemas.microsoft.com/office/drawing/2014/main" id="{529BB16A-D303-0448-A399-BAFFCA80E143}"/>
              </a:ext>
            </a:extLst>
          </p:cNvPr>
          <p:cNvGrpSpPr/>
          <p:nvPr/>
        </p:nvGrpSpPr>
        <p:grpSpPr>
          <a:xfrm>
            <a:off x="0" y="2179153"/>
            <a:ext cx="12192000" cy="4531865"/>
            <a:chOff x="0" y="2179153"/>
            <a:chExt cx="12192000" cy="4531865"/>
          </a:xfrm>
        </p:grpSpPr>
        <p:pic>
          <p:nvPicPr>
            <p:cNvPr id="14" name="Picture 13">
              <a:extLst>
                <a:ext uri="{FF2B5EF4-FFF2-40B4-BE49-F238E27FC236}">
                  <a16:creationId xmlns:a16="http://schemas.microsoft.com/office/drawing/2014/main" id="{9B6BE3BA-8F44-CBCF-9AED-2FF777080765}"/>
                </a:ext>
              </a:extLst>
            </p:cNvPr>
            <p:cNvPicPr>
              <a:picLocks noChangeAspect="1"/>
            </p:cNvPicPr>
            <p:nvPr/>
          </p:nvPicPr>
          <p:blipFill>
            <a:blip r:embed="rId2"/>
            <a:stretch>
              <a:fillRect/>
            </a:stretch>
          </p:blipFill>
          <p:spPr>
            <a:xfrm>
              <a:off x="0" y="2179153"/>
              <a:ext cx="12192000" cy="4531865"/>
            </a:xfrm>
            <a:prstGeom prst="rect">
              <a:avLst/>
            </a:prstGeom>
          </p:spPr>
        </p:pic>
        <p:sp>
          <p:nvSpPr>
            <p:cNvPr id="6" name="Rectangle: Rounded Corners 5">
              <a:extLst>
                <a:ext uri="{FF2B5EF4-FFF2-40B4-BE49-F238E27FC236}">
                  <a16:creationId xmlns:a16="http://schemas.microsoft.com/office/drawing/2014/main" id="{AFDD0002-F47F-90AC-E9AD-66F59165F947}"/>
                </a:ext>
              </a:extLst>
            </p:cNvPr>
            <p:cNvSpPr/>
            <p:nvPr/>
          </p:nvSpPr>
          <p:spPr>
            <a:xfrm>
              <a:off x="11328934" y="3041584"/>
              <a:ext cx="596766" cy="510139"/>
            </a:xfrm>
            <a:prstGeom prst="roundRect">
              <a:avLst/>
            </a:prstGeom>
            <a:noFill/>
            <a:ln w="53975">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Rounded Corners 6">
              <a:extLst>
                <a:ext uri="{FF2B5EF4-FFF2-40B4-BE49-F238E27FC236}">
                  <a16:creationId xmlns:a16="http://schemas.microsoft.com/office/drawing/2014/main" id="{D417B163-108C-D249-06E7-ACF65B9A6642}"/>
                </a:ext>
              </a:extLst>
            </p:cNvPr>
            <p:cNvSpPr/>
            <p:nvPr/>
          </p:nvSpPr>
          <p:spPr>
            <a:xfrm>
              <a:off x="0" y="2179153"/>
              <a:ext cx="762001" cy="287154"/>
            </a:xfrm>
            <a:prstGeom prst="roundRect">
              <a:avLst/>
            </a:prstGeom>
            <a:noFill/>
            <a:ln w="53975">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C5BD5894-2FFA-509F-C1B2-EFC3C431648D}"/>
                </a:ext>
              </a:extLst>
            </p:cNvPr>
            <p:cNvSpPr/>
            <p:nvPr/>
          </p:nvSpPr>
          <p:spPr>
            <a:xfrm>
              <a:off x="1049152" y="4186989"/>
              <a:ext cx="1010654" cy="404261"/>
            </a:xfrm>
            <a:prstGeom prst="roundRect">
              <a:avLst/>
            </a:prstGeom>
            <a:noFill/>
            <a:ln w="38100">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35D35ACB-578B-BDEB-AFEA-41F7E8CEED3C}"/>
                </a:ext>
              </a:extLst>
            </p:cNvPr>
            <p:cNvSpPr txBox="1"/>
            <p:nvPr/>
          </p:nvSpPr>
          <p:spPr>
            <a:xfrm>
              <a:off x="10953547" y="3447721"/>
              <a:ext cx="673770" cy="369332"/>
            </a:xfrm>
            <a:prstGeom prst="rect">
              <a:avLst/>
            </a:prstGeom>
            <a:noFill/>
          </p:spPr>
          <p:txBody>
            <a:bodyPr wrap="square" rtlCol="0">
              <a:spAutoFit/>
            </a:bodyPr>
            <a:lstStyle/>
            <a:p>
              <a:r>
                <a:rPr lang="en-US" b="1" dirty="0">
                  <a:solidFill>
                    <a:srgbClr val="00B050"/>
                  </a:solidFill>
                </a:rPr>
                <a:t>L</a:t>
              </a:r>
              <a:r>
                <a:rPr lang="en-US" b="1" baseline="-25000" dirty="0">
                  <a:solidFill>
                    <a:srgbClr val="00B050"/>
                  </a:solidFill>
                </a:rPr>
                <a:t>1</a:t>
              </a:r>
            </a:p>
          </p:txBody>
        </p:sp>
      </p:grpSp>
    </p:spTree>
    <p:extLst>
      <p:ext uri="{BB962C8B-B14F-4D97-AF65-F5344CB8AC3E}">
        <p14:creationId xmlns:p14="http://schemas.microsoft.com/office/powerpoint/2010/main" val="16492739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6FA9C-7BA5-0F4D-68BE-022F041E7688}"/>
              </a:ext>
            </a:extLst>
          </p:cNvPr>
          <p:cNvSpPr>
            <a:spLocks noGrp="1"/>
          </p:cNvSpPr>
          <p:nvPr>
            <p:ph type="ctrTitle"/>
          </p:nvPr>
        </p:nvSpPr>
        <p:spPr>
          <a:xfrm>
            <a:off x="115503" y="0"/>
            <a:ext cx="11723571" cy="346509"/>
          </a:xfrm>
        </p:spPr>
        <p:txBody>
          <a:bodyPr>
            <a:normAutofit fontScale="90000"/>
          </a:bodyPr>
          <a:lstStyle/>
          <a:p>
            <a:r>
              <a:rPr lang="en-US" sz="2000" dirty="0"/>
              <a:t>Add the model equation to column D.</a:t>
            </a:r>
          </a:p>
        </p:txBody>
      </p:sp>
      <p:sp>
        <p:nvSpPr>
          <p:cNvPr id="9" name="TextBox 8">
            <a:extLst>
              <a:ext uri="{FF2B5EF4-FFF2-40B4-BE49-F238E27FC236}">
                <a16:creationId xmlns:a16="http://schemas.microsoft.com/office/drawing/2014/main" id="{CF3DA0D0-AF34-C493-51A5-CE1174AB2DB2}"/>
              </a:ext>
            </a:extLst>
          </p:cNvPr>
          <p:cNvSpPr txBox="1"/>
          <p:nvPr/>
        </p:nvSpPr>
        <p:spPr>
          <a:xfrm>
            <a:off x="0" y="417655"/>
            <a:ext cx="12192000" cy="523220"/>
          </a:xfrm>
          <a:prstGeom prst="rect">
            <a:avLst/>
          </a:prstGeom>
          <a:noFill/>
        </p:spPr>
        <p:txBody>
          <a:bodyPr wrap="square" rtlCol="0">
            <a:spAutoFit/>
          </a:bodyPr>
          <a:lstStyle/>
          <a:p>
            <a:r>
              <a:rPr lang="en-US" sz="1400" dirty="0"/>
              <a:t>10. Put this equation for the model into cell D2.</a:t>
            </a:r>
            <a:br>
              <a:rPr lang="en-US" sz="1400" dirty="0"/>
            </a:br>
            <a:r>
              <a:rPr lang="en-US" sz="1400" dirty="0"/>
              <a:t>11. Propagate the model down by clicking on the little green square on the bottom right of cell D2.</a:t>
            </a:r>
          </a:p>
        </p:txBody>
      </p:sp>
      <p:pic>
        <p:nvPicPr>
          <p:cNvPr id="4" name="Picture 3">
            <a:extLst>
              <a:ext uri="{FF2B5EF4-FFF2-40B4-BE49-F238E27FC236}">
                <a16:creationId xmlns:a16="http://schemas.microsoft.com/office/drawing/2014/main" id="{E0D6B48C-F5F0-A0E6-86D3-7F5234DC59B3}"/>
              </a:ext>
            </a:extLst>
          </p:cNvPr>
          <p:cNvPicPr>
            <a:picLocks noChangeAspect="1"/>
          </p:cNvPicPr>
          <p:nvPr/>
        </p:nvPicPr>
        <p:blipFill>
          <a:blip r:embed="rId2"/>
          <a:stretch>
            <a:fillRect/>
          </a:stretch>
        </p:blipFill>
        <p:spPr>
          <a:xfrm>
            <a:off x="2624627" y="1550504"/>
            <a:ext cx="7438656" cy="4025348"/>
          </a:xfrm>
          <a:prstGeom prst="rect">
            <a:avLst/>
          </a:prstGeom>
        </p:spPr>
      </p:pic>
    </p:spTree>
    <p:extLst>
      <p:ext uri="{BB962C8B-B14F-4D97-AF65-F5344CB8AC3E}">
        <p14:creationId xmlns:p14="http://schemas.microsoft.com/office/powerpoint/2010/main" val="16645798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6FA9C-7BA5-0F4D-68BE-022F041E7688}"/>
              </a:ext>
            </a:extLst>
          </p:cNvPr>
          <p:cNvSpPr>
            <a:spLocks noGrp="1"/>
          </p:cNvSpPr>
          <p:nvPr>
            <p:ph type="ctrTitle"/>
          </p:nvPr>
        </p:nvSpPr>
        <p:spPr>
          <a:xfrm>
            <a:off x="115503" y="0"/>
            <a:ext cx="11723571" cy="346509"/>
          </a:xfrm>
        </p:spPr>
        <p:txBody>
          <a:bodyPr>
            <a:normAutofit fontScale="90000"/>
          </a:bodyPr>
          <a:lstStyle/>
          <a:p>
            <a:r>
              <a:rPr lang="en-US" sz="2000" dirty="0"/>
              <a:t>Add the Error by row to column E.</a:t>
            </a:r>
          </a:p>
        </p:txBody>
      </p:sp>
      <p:sp>
        <p:nvSpPr>
          <p:cNvPr id="9" name="TextBox 8">
            <a:extLst>
              <a:ext uri="{FF2B5EF4-FFF2-40B4-BE49-F238E27FC236}">
                <a16:creationId xmlns:a16="http://schemas.microsoft.com/office/drawing/2014/main" id="{CF3DA0D0-AF34-C493-51A5-CE1174AB2DB2}"/>
              </a:ext>
            </a:extLst>
          </p:cNvPr>
          <p:cNvSpPr txBox="1"/>
          <p:nvPr/>
        </p:nvSpPr>
        <p:spPr>
          <a:xfrm>
            <a:off x="0" y="417655"/>
            <a:ext cx="12192000" cy="523220"/>
          </a:xfrm>
          <a:prstGeom prst="rect">
            <a:avLst/>
          </a:prstGeom>
          <a:noFill/>
        </p:spPr>
        <p:txBody>
          <a:bodyPr wrap="square" rtlCol="0">
            <a:spAutoFit/>
          </a:bodyPr>
          <a:lstStyle/>
          <a:p>
            <a:r>
              <a:rPr lang="en-US" sz="1400" dirty="0"/>
              <a:t>12. Enter this equation for the Error by Row into cell E2.  This is the absolute value of the difference between the model and the measurement.</a:t>
            </a:r>
            <a:br>
              <a:rPr lang="en-US" sz="1400" dirty="0"/>
            </a:br>
            <a:r>
              <a:rPr lang="en-US" sz="1400" dirty="0"/>
              <a:t>13. Propagate the error down by clicking on the little green square on the bottom right of cell E2.</a:t>
            </a:r>
          </a:p>
        </p:txBody>
      </p:sp>
      <p:pic>
        <p:nvPicPr>
          <p:cNvPr id="7" name="Picture 6">
            <a:extLst>
              <a:ext uri="{FF2B5EF4-FFF2-40B4-BE49-F238E27FC236}">
                <a16:creationId xmlns:a16="http://schemas.microsoft.com/office/drawing/2014/main" id="{EF403332-F86A-0D9E-64BA-95F7EFB16FCF}"/>
              </a:ext>
            </a:extLst>
          </p:cNvPr>
          <p:cNvPicPr>
            <a:picLocks noChangeAspect="1"/>
          </p:cNvPicPr>
          <p:nvPr/>
        </p:nvPicPr>
        <p:blipFill>
          <a:blip r:embed="rId2"/>
          <a:stretch>
            <a:fillRect/>
          </a:stretch>
        </p:blipFill>
        <p:spPr>
          <a:xfrm>
            <a:off x="981154" y="1402804"/>
            <a:ext cx="8939403" cy="4218350"/>
          </a:xfrm>
          <a:prstGeom prst="rect">
            <a:avLst/>
          </a:prstGeom>
        </p:spPr>
      </p:pic>
    </p:spTree>
    <p:extLst>
      <p:ext uri="{BB962C8B-B14F-4D97-AF65-F5344CB8AC3E}">
        <p14:creationId xmlns:p14="http://schemas.microsoft.com/office/powerpoint/2010/main" val="38789765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6FA9C-7BA5-0F4D-68BE-022F041E7688}"/>
              </a:ext>
            </a:extLst>
          </p:cNvPr>
          <p:cNvSpPr>
            <a:spLocks noGrp="1"/>
          </p:cNvSpPr>
          <p:nvPr>
            <p:ph type="ctrTitle"/>
          </p:nvPr>
        </p:nvSpPr>
        <p:spPr>
          <a:xfrm>
            <a:off x="115503" y="0"/>
            <a:ext cx="11723571" cy="346509"/>
          </a:xfrm>
        </p:spPr>
        <p:txBody>
          <a:bodyPr>
            <a:normAutofit fontScale="90000"/>
          </a:bodyPr>
          <a:lstStyle/>
          <a:p>
            <a:r>
              <a:rPr lang="en-US" sz="2000" dirty="0"/>
              <a:t>Summed Error goes into cell F2.</a:t>
            </a:r>
          </a:p>
        </p:txBody>
      </p:sp>
      <p:sp>
        <p:nvSpPr>
          <p:cNvPr id="9" name="TextBox 8">
            <a:extLst>
              <a:ext uri="{FF2B5EF4-FFF2-40B4-BE49-F238E27FC236}">
                <a16:creationId xmlns:a16="http://schemas.microsoft.com/office/drawing/2014/main" id="{CF3DA0D0-AF34-C493-51A5-CE1174AB2DB2}"/>
              </a:ext>
            </a:extLst>
          </p:cNvPr>
          <p:cNvSpPr txBox="1"/>
          <p:nvPr/>
        </p:nvSpPr>
        <p:spPr>
          <a:xfrm>
            <a:off x="0" y="417655"/>
            <a:ext cx="12192000" cy="523220"/>
          </a:xfrm>
          <a:prstGeom prst="rect">
            <a:avLst/>
          </a:prstGeom>
          <a:noFill/>
        </p:spPr>
        <p:txBody>
          <a:bodyPr wrap="square" rtlCol="0">
            <a:spAutoFit/>
          </a:bodyPr>
          <a:lstStyle/>
          <a:p>
            <a:r>
              <a:rPr lang="en-US" sz="1400" dirty="0"/>
              <a:t>14. Enter this equation for the Error by Row into cell E2.  This is the absolute value of the difference between the model and the measurement.</a:t>
            </a:r>
            <a:br>
              <a:rPr lang="en-US" sz="1400" dirty="0"/>
            </a:br>
            <a:r>
              <a:rPr lang="en-US" sz="1400" dirty="0"/>
              <a:t>Note that your cell numbers for the beginning cell (E252) needs to be the row you used for t</a:t>
            </a:r>
            <a:r>
              <a:rPr lang="en-US" sz="1400" baseline="-25000" dirty="0"/>
              <a:t>0 </a:t>
            </a:r>
            <a:r>
              <a:rPr lang="en-US" sz="1400" dirty="0"/>
              <a:t>and ending cell (E352) needs to be the row used for L</a:t>
            </a:r>
            <a:r>
              <a:rPr lang="en-US" sz="1400" baseline="-25000" dirty="0"/>
              <a:t>1</a:t>
            </a:r>
            <a:r>
              <a:rPr lang="en-US" sz="1400" dirty="0"/>
              <a:t>.</a:t>
            </a:r>
            <a:endParaRPr lang="en-US" sz="1400" baseline="-25000" dirty="0"/>
          </a:p>
        </p:txBody>
      </p:sp>
      <p:pic>
        <p:nvPicPr>
          <p:cNvPr id="4" name="Picture 3">
            <a:extLst>
              <a:ext uri="{FF2B5EF4-FFF2-40B4-BE49-F238E27FC236}">
                <a16:creationId xmlns:a16="http://schemas.microsoft.com/office/drawing/2014/main" id="{61657F6F-B543-2595-7E93-32AAB70D21D6}"/>
              </a:ext>
            </a:extLst>
          </p:cNvPr>
          <p:cNvPicPr>
            <a:picLocks noChangeAspect="1"/>
          </p:cNvPicPr>
          <p:nvPr/>
        </p:nvPicPr>
        <p:blipFill>
          <a:blip r:embed="rId2"/>
          <a:stretch>
            <a:fillRect/>
          </a:stretch>
        </p:blipFill>
        <p:spPr>
          <a:xfrm>
            <a:off x="773107" y="2220718"/>
            <a:ext cx="10408362" cy="4448564"/>
          </a:xfrm>
          <a:prstGeom prst="rect">
            <a:avLst/>
          </a:prstGeom>
        </p:spPr>
      </p:pic>
    </p:spTree>
    <p:extLst>
      <p:ext uri="{BB962C8B-B14F-4D97-AF65-F5344CB8AC3E}">
        <p14:creationId xmlns:p14="http://schemas.microsoft.com/office/powerpoint/2010/main" val="10478015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6FA9C-7BA5-0F4D-68BE-022F041E7688}"/>
              </a:ext>
            </a:extLst>
          </p:cNvPr>
          <p:cNvSpPr>
            <a:spLocks noGrp="1"/>
          </p:cNvSpPr>
          <p:nvPr>
            <p:ph type="ctrTitle"/>
          </p:nvPr>
        </p:nvSpPr>
        <p:spPr>
          <a:xfrm>
            <a:off x="115503" y="0"/>
            <a:ext cx="11723571" cy="346509"/>
          </a:xfrm>
        </p:spPr>
        <p:txBody>
          <a:bodyPr>
            <a:normAutofit fontScale="90000"/>
          </a:bodyPr>
          <a:lstStyle/>
          <a:p>
            <a:r>
              <a:rPr lang="en-US" sz="2000" dirty="0"/>
              <a:t>Add the model curve to the graph</a:t>
            </a:r>
          </a:p>
        </p:txBody>
      </p:sp>
      <p:sp>
        <p:nvSpPr>
          <p:cNvPr id="9" name="TextBox 8">
            <a:extLst>
              <a:ext uri="{FF2B5EF4-FFF2-40B4-BE49-F238E27FC236}">
                <a16:creationId xmlns:a16="http://schemas.microsoft.com/office/drawing/2014/main" id="{CF3DA0D0-AF34-C493-51A5-CE1174AB2DB2}"/>
              </a:ext>
            </a:extLst>
          </p:cNvPr>
          <p:cNvSpPr txBox="1"/>
          <p:nvPr/>
        </p:nvSpPr>
        <p:spPr>
          <a:xfrm>
            <a:off x="0" y="417655"/>
            <a:ext cx="8765309" cy="1384995"/>
          </a:xfrm>
          <a:prstGeom prst="rect">
            <a:avLst/>
          </a:prstGeom>
          <a:noFill/>
        </p:spPr>
        <p:txBody>
          <a:bodyPr wrap="square" rtlCol="0">
            <a:spAutoFit/>
          </a:bodyPr>
          <a:lstStyle/>
          <a:p>
            <a:r>
              <a:rPr lang="en-US" sz="1400" dirty="0"/>
              <a:t>15. Right click in the middle of the graph and choose “Select Data”.  Then click on “Add” to bring up the menu below.  </a:t>
            </a:r>
            <a:br>
              <a:rPr lang="en-US" sz="1400" dirty="0"/>
            </a:br>
            <a:r>
              <a:rPr lang="en-US" sz="1400" dirty="0"/>
              <a:t>In this example, ‘100Aves’ is the name of the sheet, and the range of values 252 to 352 are for this example, yours may be different.</a:t>
            </a:r>
            <a:br>
              <a:rPr lang="en-US" sz="1400" dirty="0"/>
            </a:br>
            <a:r>
              <a:rPr lang="en-US" sz="1400" dirty="0"/>
              <a:t>After clicking on ‘OK’ a curve like the orange one should show up. We only want to plot the model where it is applicable.</a:t>
            </a:r>
            <a:br>
              <a:rPr lang="en-US" sz="1400" dirty="0"/>
            </a:br>
            <a:r>
              <a:rPr lang="en-US" sz="1400" dirty="0"/>
              <a:t>Later we will make the graph more acceptable for publication. </a:t>
            </a:r>
            <a:endParaRPr lang="en-US" sz="1400" baseline="-25000" dirty="0"/>
          </a:p>
        </p:txBody>
      </p:sp>
      <p:pic>
        <p:nvPicPr>
          <p:cNvPr id="5" name="Picture 4">
            <a:extLst>
              <a:ext uri="{FF2B5EF4-FFF2-40B4-BE49-F238E27FC236}">
                <a16:creationId xmlns:a16="http://schemas.microsoft.com/office/drawing/2014/main" id="{17748EB4-7C13-215A-D3F6-53B7DCC98C3C}"/>
              </a:ext>
            </a:extLst>
          </p:cNvPr>
          <p:cNvPicPr>
            <a:picLocks noChangeAspect="1"/>
          </p:cNvPicPr>
          <p:nvPr/>
        </p:nvPicPr>
        <p:blipFill>
          <a:blip r:embed="rId2"/>
          <a:stretch>
            <a:fillRect/>
          </a:stretch>
        </p:blipFill>
        <p:spPr>
          <a:xfrm>
            <a:off x="2577075" y="1983624"/>
            <a:ext cx="5540090" cy="4874376"/>
          </a:xfrm>
          <a:prstGeom prst="rect">
            <a:avLst/>
          </a:prstGeom>
        </p:spPr>
      </p:pic>
    </p:spTree>
    <p:extLst>
      <p:ext uri="{BB962C8B-B14F-4D97-AF65-F5344CB8AC3E}">
        <p14:creationId xmlns:p14="http://schemas.microsoft.com/office/powerpoint/2010/main" val="19722813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6FA9C-7BA5-0F4D-68BE-022F041E7688}"/>
              </a:ext>
            </a:extLst>
          </p:cNvPr>
          <p:cNvSpPr>
            <a:spLocks noGrp="1"/>
          </p:cNvSpPr>
          <p:nvPr>
            <p:ph type="ctrTitle"/>
          </p:nvPr>
        </p:nvSpPr>
        <p:spPr>
          <a:xfrm>
            <a:off x="115503" y="0"/>
            <a:ext cx="11723571" cy="346509"/>
          </a:xfrm>
        </p:spPr>
        <p:txBody>
          <a:bodyPr>
            <a:normAutofit fontScale="90000"/>
          </a:bodyPr>
          <a:lstStyle/>
          <a:p>
            <a:r>
              <a:rPr lang="en-US" sz="2000" dirty="0"/>
              <a:t>Find the value of tau that minimizes the summed error. </a:t>
            </a:r>
          </a:p>
        </p:txBody>
      </p:sp>
      <p:sp>
        <p:nvSpPr>
          <p:cNvPr id="9" name="TextBox 8">
            <a:extLst>
              <a:ext uri="{FF2B5EF4-FFF2-40B4-BE49-F238E27FC236}">
                <a16:creationId xmlns:a16="http://schemas.microsoft.com/office/drawing/2014/main" id="{CF3DA0D0-AF34-C493-51A5-CE1174AB2DB2}"/>
              </a:ext>
            </a:extLst>
          </p:cNvPr>
          <p:cNvSpPr txBox="1"/>
          <p:nvPr/>
        </p:nvSpPr>
        <p:spPr>
          <a:xfrm>
            <a:off x="0" y="346509"/>
            <a:ext cx="8109527" cy="1169551"/>
          </a:xfrm>
          <a:prstGeom prst="rect">
            <a:avLst/>
          </a:prstGeom>
          <a:noFill/>
        </p:spPr>
        <p:txBody>
          <a:bodyPr wrap="square" rtlCol="0">
            <a:spAutoFit/>
          </a:bodyPr>
          <a:lstStyle/>
          <a:p>
            <a:r>
              <a:rPr lang="en-US" sz="1400" dirty="0"/>
              <a:t>16. Under the data tab, on the far right, find the ‘Solver’ and click on it to bring up this dialogue.  The objective is $F$2, which is the summed error.  We want it to be a minimum value, and minimize it by changing variable cells: $C$9, which is the value of tau. After clicking on ‘</a:t>
            </a:r>
            <a:r>
              <a:rPr lang="en-US" sz="1400" u="sng" dirty="0"/>
              <a:t>S</a:t>
            </a:r>
            <a:r>
              <a:rPr lang="en-US" sz="1400" dirty="0"/>
              <a:t>olve’ a new solution for tau should be in the cell $C$9 and the dialogue box should say ‘found a solution’.  Keep the new value.  That’s the optimal value of tau that makes the model best the measurements.  </a:t>
            </a:r>
            <a:endParaRPr lang="en-US" sz="1400" baseline="-25000" dirty="0"/>
          </a:p>
        </p:txBody>
      </p:sp>
      <p:pic>
        <p:nvPicPr>
          <p:cNvPr id="4" name="Picture 3">
            <a:extLst>
              <a:ext uri="{FF2B5EF4-FFF2-40B4-BE49-F238E27FC236}">
                <a16:creationId xmlns:a16="http://schemas.microsoft.com/office/drawing/2014/main" id="{C5AE2B01-7076-AF38-28B1-D2F42C4297C3}"/>
              </a:ext>
            </a:extLst>
          </p:cNvPr>
          <p:cNvPicPr>
            <a:picLocks noChangeAspect="1"/>
          </p:cNvPicPr>
          <p:nvPr/>
        </p:nvPicPr>
        <p:blipFill>
          <a:blip r:embed="rId2"/>
          <a:stretch>
            <a:fillRect/>
          </a:stretch>
        </p:blipFill>
        <p:spPr>
          <a:xfrm>
            <a:off x="3990108" y="1561746"/>
            <a:ext cx="4704126" cy="5296254"/>
          </a:xfrm>
          <a:prstGeom prst="rect">
            <a:avLst/>
          </a:prstGeom>
        </p:spPr>
      </p:pic>
      <p:sp>
        <p:nvSpPr>
          <p:cNvPr id="5" name="TextBox 4">
            <a:extLst>
              <a:ext uri="{FF2B5EF4-FFF2-40B4-BE49-F238E27FC236}">
                <a16:creationId xmlns:a16="http://schemas.microsoft.com/office/drawing/2014/main" id="{539CF839-C1AE-44A6-0CD4-2669E5BB8B5C}"/>
              </a:ext>
            </a:extLst>
          </p:cNvPr>
          <p:cNvSpPr txBox="1"/>
          <p:nvPr/>
        </p:nvSpPr>
        <p:spPr>
          <a:xfrm>
            <a:off x="115503" y="2660180"/>
            <a:ext cx="2569945" cy="1384995"/>
          </a:xfrm>
          <a:prstGeom prst="rect">
            <a:avLst/>
          </a:prstGeom>
          <a:noFill/>
          <a:ln w="12700">
            <a:solidFill>
              <a:schemeClr val="accent1"/>
            </a:solidFill>
          </a:ln>
        </p:spPr>
        <p:txBody>
          <a:bodyPr wrap="square">
            <a:spAutoFit/>
          </a:bodyPr>
          <a:lstStyle/>
          <a:p>
            <a:r>
              <a:rPr lang="en-US" sz="1200" b="0" i="0" dirty="0">
                <a:solidFill>
                  <a:srgbClr val="000000"/>
                </a:solidFill>
                <a:effectLst/>
                <a:latin typeface="Arial" panose="020B0604020202020204" pitchFamily="34" charset="0"/>
              </a:rPr>
              <a:t>If your computer does not have the Solver installed, here’s how you </a:t>
            </a:r>
            <a:r>
              <a:rPr lang="en-US" sz="1200" dirty="0">
                <a:solidFill>
                  <a:srgbClr val="000000"/>
                </a:solidFill>
                <a:latin typeface="Arial" panose="020B0604020202020204" pitchFamily="34" charset="0"/>
              </a:rPr>
              <a:t>can do it.  </a:t>
            </a:r>
            <a:r>
              <a:rPr lang="en-US" sz="1200" b="0" i="0" dirty="0">
                <a:solidFill>
                  <a:srgbClr val="000000"/>
                </a:solidFill>
                <a:effectLst/>
                <a:latin typeface="Arial" panose="020B0604020202020204" pitchFamily="34" charset="0"/>
              </a:rPr>
              <a:t>The sequence is File:Options:Add-ins:Manage Excel Add-ins Go...:Click on Solver </a:t>
            </a:r>
            <a:r>
              <a:rPr lang="en-US" sz="1200" b="0" i="0" dirty="0" err="1">
                <a:solidFill>
                  <a:srgbClr val="000000"/>
                </a:solidFill>
                <a:effectLst/>
                <a:latin typeface="Arial" panose="020B0604020202020204" pitchFamily="34" charset="0"/>
              </a:rPr>
              <a:t>Add-in:OK</a:t>
            </a:r>
            <a:r>
              <a:rPr lang="en-US" sz="1200" b="0" i="0" dirty="0">
                <a:solidFill>
                  <a:srgbClr val="000000"/>
                </a:solidFill>
                <a:effectLst/>
                <a:latin typeface="Arial" panose="020B0604020202020204" pitchFamily="34" charset="0"/>
              </a:rPr>
              <a:t>.  Each step is separated by a colon.  </a:t>
            </a:r>
            <a:endParaRPr lang="en-US" sz="1200" dirty="0"/>
          </a:p>
        </p:txBody>
      </p:sp>
    </p:spTree>
    <p:extLst>
      <p:ext uri="{BB962C8B-B14F-4D97-AF65-F5344CB8AC3E}">
        <p14:creationId xmlns:p14="http://schemas.microsoft.com/office/powerpoint/2010/main" val="38026570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6FA9C-7BA5-0F4D-68BE-022F041E7688}"/>
              </a:ext>
            </a:extLst>
          </p:cNvPr>
          <p:cNvSpPr>
            <a:spLocks noGrp="1"/>
          </p:cNvSpPr>
          <p:nvPr>
            <p:ph type="ctrTitle"/>
          </p:nvPr>
        </p:nvSpPr>
        <p:spPr>
          <a:xfrm>
            <a:off x="115503" y="0"/>
            <a:ext cx="11723571" cy="346509"/>
          </a:xfrm>
        </p:spPr>
        <p:txBody>
          <a:bodyPr>
            <a:normAutofit fontScale="90000"/>
          </a:bodyPr>
          <a:lstStyle/>
          <a:p>
            <a:r>
              <a:rPr lang="en-US" sz="2000" dirty="0"/>
              <a:t>Do the curve fit for the photoresistor Lux values going down after the LED is off</a:t>
            </a:r>
          </a:p>
        </p:txBody>
      </p:sp>
      <p:sp>
        <p:nvSpPr>
          <p:cNvPr id="9" name="TextBox 8">
            <a:extLst>
              <a:ext uri="{FF2B5EF4-FFF2-40B4-BE49-F238E27FC236}">
                <a16:creationId xmlns:a16="http://schemas.microsoft.com/office/drawing/2014/main" id="{CF3DA0D0-AF34-C493-51A5-CE1174AB2DB2}"/>
              </a:ext>
            </a:extLst>
          </p:cNvPr>
          <p:cNvSpPr txBox="1"/>
          <p:nvPr/>
        </p:nvSpPr>
        <p:spPr>
          <a:xfrm>
            <a:off x="0" y="351048"/>
            <a:ext cx="12108873" cy="1169551"/>
          </a:xfrm>
          <a:prstGeom prst="rect">
            <a:avLst/>
          </a:prstGeom>
          <a:noFill/>
        </p:spPr>
        <p:txBody>
          <a:bodyPr wrap="square" rtlCol="0">
            <a:spAutoFit/>
          </a:bodyPr>
          <a:lstStyle/>
          <a:p>
            <a:r>
              <a:rPr lang="en-US" sz="1400" dirty="0"/>
              <a:t>17. Select these cells and copy them into the clipboard (Ctrl C for Windows). Right click on cell G1 and choose ‘Paste Special’.  Then choose “formulas” (I think it is the second in the list.  Propagate the “Model (Lux)” and “Error by row” by clicking on Then find new values for t</a:t>
            </a:r>
            <a:r>
              <a:rPr lang="en-US" sz="1400" baseline="-25000" dirty="0"/>
              <a:t>0</a:t>
            </a:r>
            <a:r>
              <a:rPr lang="en-US" sz="1400" dirty="0"/>
              <a:t>, L</a:t>
            </a:r>
            <a:r>
              <a:rPr lang="en-US" sz="1400" baseline="-25000" dirty="0"/>
              <a:t>0</a:t>
            </a:r>
            <a:r>
              <a:rPr lang="en-US" sz="1400" dirty="0"/>
              <a:t>, and L</a:t>
            </a:r>
            <a:r>
              <a:rPr lang="en-US" sz="1400" baseline="-25000" dirty="0"/>
              <a:t>1</a:t>
            </a:r>
            <a:r>
              <a:rPr lang="en-US" sz="1400" dirty="0"/>
              <a:t> the same way we did for the LED on part earlier. Select cell H9 and then double click the little green square in the bottom right of that cell to propagate the equation down.  Then click on cell I9 and double click the little green square to propagate it down also.  Scroll down to make sure it propagated the calculations to the bottom.  If not, select the last row with numbers in it to propagate further. Keep doing that until the numbers in columns H and I reach to the lowest numbers in columns A and B.       </a:t>
            </a:r>
            <a:endParaRPr lang="en-US" sz="1400" baseline="-25000" dirty="0"/>
          </a:p>
        </p:txBody>
      </p:sp>
      <p:grpSp>
        <p:nvGrpSpPr>
          <p:cNvPr id="11" name="Group 10">
            <a:extLst>
              <a:ext uri="{FF2B5EF4-FFF2-40B4-BE49-F238E27FC236}">
                <a16:creationId xmlns:a16="http://schemas.microsoft.com/office/drawing/2014/main" id="{28C7F6E7-5C19-59B0-3299-EDD6F5D0D683}"/>
              </a:ext>
            </a:extLst>
          </p:cNvPr>
          <p:cNvGrpSpPr/>
          <p:nvPr/>
        </p:nvGrpSpPr>
        <p:grpSpPr>
          <a:xfrm>
            <a:off x="7650037" y="2444816"/>
            <a:ext cx="2754872" cy="4413183"/>
            <a:chOff x="7723926" y="1221526"/>
            <a:chExt cx="3378183" cy="5301571"/>
          </a:xfrm>
        </p:grpSpPr>
        <p:pic>
          <p:nvPicPr>
            <p:cNvPr id="7" name="Picture 6">
              <a:extLst>
                <a:ext uri="{FF2B5EF4-FFF2-40B4-BE49-F238E27FC236}">
                  <a16:creationId xmlns:a16="http://schemas.microsoft.com/office/drawing/2014/main" id="{8EA8E982-B507-BAA8-F2BF-26EA798D179A}"/>
                </a:ext>
              </a:extLst>
            </p:cNvPr>
            <p:cNvPicPr>
              <a:picLocks noChangeAspect="1"/>
            </p:cNvPicPr>
            <p:nvPr/>
          </p:nvPicPr>
          <p:blipFill>
            <a:blip r:embed="rId2"/>
            <a:stretch>
              <a:fillRect/>
            </a:stretch>
          </p:blipFill>
          <p:spPr>
            <a:xfrm>
              <a:off x="7723926" y="1221526"/>
              <a:ext cx="3248873" cy="5301571"/>
            </a:xfrm>
            <a:prstGeom prst="rect">
              <a:avLst/>
            </a:prstGeom>
          </p:spPr>
        </p:pic>
        <p:sp>
          <p:nvSpPr>
            <p:cNvPr id="8" name="TextBox 7">
              <a:extLst>
                <a:ext uri="{FF2B5EF4-FFF2-40B4-BE49-F238E27FC236}">
                  <a16:creationId xmlns:a16="http://schemas.microsoft.com/office/drawing/2014/main" id="{2D3ECBCA-FEAC-2C03-B6B0-4929359E05EB}"/>
                </a:ext>
              </a:extLst>
            </p:cNvPr>
            <p:cNvSpPr txBox="1"/>
            <p:nvPr/>
          </p:nvSpPr>
          <p:spPr>
            <a:xfrm>
              <a:off x="8075596" y="1406192"/>
              <a:ext cx="1309036" cy="369332"/>
            </a:xfrm>
            <a:prstGeom prst="rect">
              <a:avLst/>
            </a:prstGeom>
            <a:noFill/>
          </p:spPr>
          <p:txBody>
            <a:bodyPr wrap="square" rtlCol="0">
              <a:spAutoFit/>
            </a:bodyPr>
            <a:lstStyle/>
            <a:p>
              <a:r>
                <a:rPr lang="en-US" dirty="0"/>
                <a:t>t</a:t>
              </a:r>
              <a:r>
                <a:rPr lang="en-US" baseline="-25000" dirty="0"/>
                <a:t>0</a:t>
              </a:r>
              <a:r>
                <a:rPr lang="en-US" dirty="0"/>
                <a:t>, L</a:t>
              </a:r>
              <a:r>
                <a:rPr lang="en-US" baseline="-25000" dirty="0"/>
                <a:t>0</a:t>
              </a:r>
            </a:p>
          </p:txBody>
        </p:sp>
        <p:sp>
          <p:nvSpPr>
            <p:cNvPr id="10" name="TextBox 9">
              <a:extLst>
                <a:ext uri="{FF2B5EF4-FFF2-40B4-BE49-F238E27FC236}">
                  <a16:creationId xmlns:a16="http://schemas.microsoft.com/office/drawing/2014/main" id="{966EEA93-8B5C-C5B4-EAB7-D524D354047D}"/>
                </a:ext>
              </a:extLst>
            </p:cNvPr>
            <p:cNvSpPr txBox="1"/>
            <p:nvPr/>
          </p:nvSpPr>
          <p:spPr>
            <a:xfrm>
              <a:off x="10647924" y="5451808"/>
              <a:ext cx="454185" cy="369332"/>
            </a:xfrm>
            <a:prstGeom prst="rect">
              <a:avLst/>
            </a:prstGeom>
            <a:noFill/>
          </p:spPr>
          <p:txBody>
            <a:bodyPr wrap="square" rtlCol="0">
              <a:spAutoFit/>
            </a:bodyPr>
            <a:lstStyle/>
            <a:p>
              <a:r>
                <a:rPr lang="en-US" dirty="0"/>
                <a:t>L</a:t>
              </a:r>
              <a:r>
                <a:rPr lang="en-US" baseline="-25000" dirty="0"/>
                <a:t>1</a:t>
              </a:r>
            </a:p>
          </p:txBody>
        </p:sp>
      </p:grpSp>
      <p:grpSp>
        <p:nvGrpSpPr>
          <p:cNvPr id="12" name="Group 11">
            <a:extLst>
              <a:ext uri="{FF2B5EF4-FFF2-40B4-BE49-F238E27FC236}">
                <a16:creationId xmlns:a16="http://schemas.microsoft.com/office/drawing/2014/main" id="{958F9788-171B-B565-5CD9-1FE457C0CF4B}"/>
              </a:ext>
            </a:extLst>
          </p:cNvPr>
          <p:cNvGrpSpPr/>
          <p:nvPr/>
        </p:nvGrpSpPr>
        <p:grpSpPr>
          <a:xfrm>
            <a:off x="344244" y="2552519"/>
            <a:ext cx="5633044" cy="4305480"/>
            <a:chOff x="344244" y="2552519"/>
            <a:chExt cx="5633044" cy="4305480"/>
          </a:xfrm>
        </p:grpSpPr>
        <p:pic>
          <p:nvPicPr>
            <p:cNvPr id="5" name="Picture 4">
              <a:extLst>
                <a:ext uri="{FF2B5EF4-FFF2-40B4-BE49-F238E27FC236}">
                  <a16:creationId xmlns:a16="http://schemas.microsoft.com/office/drawing/2014/main" id="{38C84876-3CE3-654F-D158-536E4CE9456D}"/>
                </a:ext>
              </a:extLst>
            </p:cNvPr>
            <p:cNvPicPr>
              <a:picLocks noChangeAspect="1"/>
            </p:cNvPicPr>
            <p:nvPr/>
          </p:nvPicPr>
          <p:blipFill>
            <a:blip r:embed="rId3"/>
            <a:stretch>
              <a:fillRect/>
            </a:stretch>
          </p:blipFill>
          <p:spPr>
            <a:xfrm>
              <a:off x="344244" y="2552519"/>
              <a:ext cx="5633044" cy="4197776"/>
            </a:xfrm>
            <a:prstGeom prst="rect">
              <a:avLst/>
            </a:prstGeom>
          </p:spPr>
        </p:pic>
        <p:sp>
          <p:nvSpPr>
            <p:cNvPr id="3" name="Rectangle 2">
              <a:extLst>
                <a:ext uri="{FF2B5EF4-FFF2-40B4-BE49-F238E27FC236}">
                  <a16:creationId xmlns:a16="http://schemas.microsoft.com/office/drawing/2014/main" id="{E114A7E9-9C3E-B172-A7F6-CB839F07DE63}"/>
                </a:ext>
              </a:extLst>
            </p:cNvPr>
            <p:cNvSpPr/>
            <p:nvPr/>
          </p:nvSpPr>
          <p:spPr>
            <a:xfrm>
              <a:off x="1857676" y="6670307"/>
              <a:ext cx="1453415" cy="18769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C86BDC16-6232-4CE8-6FCB-F18036780D0C}"/>
                </a:ext>
              </a:extLst>
            </p:cNvPr>
            <p:cNvSpPr/>
            <p:nvPr/>
          </p:nvSpPr>
          <p:spPr>
            <a:xfrm>
              <a:off x="1959364" y="6024637"/>
              <a:ext cx="1194223" cy="337662"/>
            </a:xfrm>
            <a:prstGeom prst="rect">
              <a:avLst/>
            </a:prstGeom>
            <a:noFill/>
            <a:ln w="25400">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C170AE81-1964-C086-FEEE-54BB776D5390}"/>
                </a:ext>
              </a:extLst>
            </p:cNvPr>
            <p:cNvSpPr/>
            <p:nvPr/>
          </p:nvSpPr>
          <p:spPr>
            <a:xfrm>
              <a:off x="3038087" y="6237723"/>
              <a:ext cx="100584" cy="98634"/>
            </a:xfrm>
            <a:prstGeom prst="rect">
              <a:avLst/>
            </a:prstGeom>
            <a:solidFill>
              <a:srgbClr val="00B050"/>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9154357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599</TotalTime>
  <Words>1759</Words>
  <Application>Microsoft Office PowerPoint</Application>
  <PresentationFormat>Widescreen</PresentationFormat>
  <Paragraphs>60</Paragraphs>
  <Slides>24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24</vt:i4>
      </vt:variant>
    </vt:vector>
  </HeadingPairs>
  <TitlesOfParts>
    <vt:vector size="27" baseType="lpstr">
      <vt:lpstr>Arial</vt:lpstr>
      <vt:lpstr>Calibri</vt:lpstr>
      <vt:lpstr>Office Theme</vt:lpstr>
      <vt:lpstr>Steps to obtain tau by curve fit</vt:lpstr>
      <vt:lpstr>PowerPoint Presentation</vt:lpstr>
      <vt:lpstr>PowerPoint Presentation</vt:lpstr>
      <vt:lpstr>Add the model equation to column D.</vt:lpstr>
      <vt:lpstr>Add the Error by row to column E.</vt:lpstr>
      <vt:lpstr>Summed Error goes into cell F2.</vt:lpstr>
      <vt:lpstr>Add the model curve to the graph</vt:lpstr>
      <vt:lpstr>Find the value of tau that minimizes the summed error. </vt:lpstr>
      <vt:lpstr>Do the curve fit for the photoresistor Lux values going down after the LED is off</vt:lpstr>
      <vt:lpstr>Add the graph of the model for LED Off as shown below</vt:lpstr>
      <vt:lpstr>Create publication quality graphs</vt:lpstr>
      <vt:lpstr>Make a Publication Quality Graph With the Following Steps</vt:lpstr>
      <vt:lpstr>Make a copy of the graph</vt:lpstr>
      <vt:lpstr>Make a copy of the graph</vt:lpstr>
      <vt:lpstr>Move the graph to a new sheet</vt:lpstr>
      <vt:lpstr>Here’s the graph in its own sheet. Change the default font size and all.</vt:lpstr>
      <vt:lpstr>Get rid of the border around the outside. </vt:lpstr>
      <vt:lpstr>Add a border around the plot itself</vt:lpstr>
      <vt:lpstr>Get rid of the grid lines</vt:lpstr>
      <vt:lpstr>Make the axes 1 pt wide, black, and add tickmarks</vt:lpstr>
      <vt:lpstr>Adjust the plot to fill the entire canvas</vt:lpstr>
      <vt:lpstr>Adjust the plot to fill the entire canvas</vt:lpstr>
      <vt:lpstr>You made it! Congratulations!!</vt:lpstr>
      <vt:lpstr>This version has the response time for the LED on and off included:  Sequence is Insert:Text Box then drag a box where the text goes.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Steps to obtain tau by curve fit</dc:title>
  <dc:creator>W P Arnott</dc:creator>
  <cp:lastModifiedBy>W P Arnott</cp:lastModifiedBy>
  <cp:revision>28</cp:revision>
  <dcterms:created xsi:type="dcterms:W3CDTF">2024-03-16T00:17:27Z</dcterms:created>
  <dcterms:modified xsi:type="dcterms:W3CDTF">2024-03-19T19:35:13Z</dcterms:modified>
</cp:coreProperties>
</file>